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01" r:id="rId4"/>
    <p:sldId id="259" r:id="rId5"/>
    <p:sldId id="258" r:id="rId6"/>
    <p:sldId id="281" r:id="rId7"/>
    <p:sldId id="282" r:id="rId8"/>
    <p:sldId id="293" r:id="rId9"/>
    <p:sldId id="297" r:id="rId10"/>
    <p:sldId id="279" r:id="rId11"/>
    <p:sldId id="268" r:id="rId12"/>
    <p:sldId id="299" r:id="rId13"/>
    <p:sldId id="300" r:id="rId14"/>
    <p:sldId id="294" r:id="rId15"/>
    <p:sldId id="269" r:id="rId16"/>
    <p:sldId id="298" r:id="rId17"/>
    <p:sldId id="267" r:id="rId18"/>
    <p:sldId id="275" r:id="rId19"/>
    <p:sldId id="280" r:id="rId20"/>
    <p:sldId id="270" r:id="rId21"/>
    <p:sldId id="271" r:id="rId22"/>
    <p:sldId id="303" r:id="rId23"/>
    <p:sldId id="272" r:id="rId24"/>
    <p:sldId id="264" r:id="rId25"/>
    <p:sldId id="273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-윤고딕310" panose="02030504000101010101" pitchFamily="18" charset="-127"/>
      <p:regular r:id="rId33"/>
    </p:embeddedFont>
    <p:embeddedFont>
      <p:font typeface="-윤고딕320" panose="02030504000101010101" pitchFamily="18" charset="-127"/>
      <p:regular r:id="rId34"/>
    </p:embeddedFont>
    <p:embeddedFont>
      <p:font typeface="-윤고딕330" panose="02030504000101010101" pitchFamily="18" charset="-127"/>
      <p:regular r:id="rId35"/>
    </p:embeddedFont>
    <p:embeddedFont>
      <p:font typeface="-윤고딕340" panose="02030504000101010101" pitchFamily="18" charset="-127"/>
      <p:regular r:id="rId36"/>
    </p:embeddedFont>
    <p:embeddedFont>
      <p:font typeface="-윤고딕350" panose="02030504000101010101" pitchFamily="18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789"/>
    <a:srgbClr val="EFEDED"/>
    <a:srgbClr val="F7F7FB"/>
    <a:srgbClr val="FBFBFD"/>
    <a:srgbClr val="E5DBCF"/>
    <a:srgbClr val="E3DACB"/>
    <a:srgbClr val="D9D9D9"/>
    <a:srgbClr val="E06A6D"/>
    <a:srgbClr val="98584A"/>
    <a:srgbClr val="982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74" autoAdjust="0"/>
  </p:normalViewPr>
  <p:slideViewPr>
    <p:cSldViewPr snapToGrid="0">
      <p:cViewPr>
        <p:scale>
          <a:sx n="70" d="100"/>
          <a:sy n="70" d="100"/>
        </p:scale>
        <p:origin x="797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A7CC0-F82B-40D7-ADD4-97B40DC25693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7AD44-76B3-4F99-8F17-02DA81395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80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아이는 늘 새로운 장난감을 갖고 놀고 싶어합니다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9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</a:t>
            </a:r>
            <a:r>
              <a:rPr lang="en-US" altLang="ko-KR" dirty="0"/>
              <a:t>2</a:t>
            </a:r>
            <a:r>
              <a:rPr lang="ko-KR" altLang="en-US" dirty="0"/>
              <a:t>주간의 </a:t>
            </a:r>
            <a:r>
              <a:rPr lang="ko-KR" altLang="en-US" dirty="0" err="1"/>
              <a:t>앱잼을</a:t>
            </a:r>
            <a:r>
              <a:rPr lang="ko-KR" altLang="en-US" dirty="0"/>
              <a:t> 통해 개발한 앱 주요 화면 및 기능입니다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메인화면에는</a:t>
            </a:r>
            <a:r>
              <a:rPr lang="ko-KR" altLang="en-US" dirty="0"/>
              <a:t> 월별 컨셉을 담은 </a:t>
            </a:r>
            <a:r>
              <a:rPr lang="ko-KR" altLang="en-US" dirty="0" err="1"/>
              <a:t>반려묘</a:t>
            </a:r>
            <a:r>
              <a:rPr lang="ko-KR" altLang="en-US" dirty="0"/>
              <a:t> 용품</a:t>
            </a:r>
            <a:r>
              <a:rPr lang="en-US" altLang="ko-KR" dirty="0"/>
              <a:t>/</a:t>
            </a:r>
            <a:r>
              <a:rPr lang="ko-KR" altLang="en-US" dirty="0"/>
              <a:t>초보자 박스</a:t>
            </a:r>
            <a:r>
              <a:rPr lang="en-US" altLang="ko-KR" dirty="0"/>
              <a:t>/</a:t>
            </a:r>
            <a:r>
              <a:rPr lang="ko-KR" altLang="en-US" dirty="0"/>
              <a:t>생일박스를 소개합니다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상세페이지에는 내용품의 특징을 설명함으로써 묘주들에게 정보를 제공합니다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주문하기에서 반려묘의 정보를 입력하고 </a:t>
            </a:r>
            <a:r>
              <a:rPr lang="en-US" altLang="ko-KR" dirty="0"/>
              <a:t>, </a:t>
            </a:r>
            <a:r>
              <a:rPr lang="ko-KR" altLang="en-US" dirty="0"/>
              <a:t>원하는 박스 정기 구입일을 정한 뒤 실제로 구매까지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51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웹 화면입니다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메인화면에는</a:t>
            </a:r>
            <a:r>
              <a:rPr lang="ko-KR" altLang="en-US" dirty="0"/>
              <a:t> 월별 컨셉을 담은 </a:t>
            </a:r>
            <a:r>
              <a:rPr lang="ko-KR" altLang="en-US" dirty="0" err="1"/>
              <a:t>반려묘</a:t>
            </a:r>
            <a:r>
              <a:rPr lang="ko-KR" altLang="en-US" dirty="0"/>
              <a:t> 용품</a:t>
            </a:r>
            <a:r>
              <a:rPr lang="en-US" altLang="ko-KR" dirty="0"/>
              <a:t>/</a:t>
            </a:r>
            <a:r>
              <a:rPr lang="ko-KR" altLang="en-US" dirty="0"/>
              <a:t>초보자 박스</a:t>
            </a:r>
            <a:r>
              <a:rPr lang="en-US" altLang="ko-KR" dirty="0"/>
              <a:t>/</a:t>
            </a:r>
            <a:r>
              <a:rPr lang="ko-KR" altLang="en-US" dirty="0"/>
              <a:t>생일박스를 소개합니다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상세페이지에는 내용품의 특징을 설명함으로써 묘주들에게 정보를 제공합니다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주문하기에서 반려묘의 정보를 입력하고 </a:t>
            </a:r>
            <a:r>
              <a:rPr lang="en-US" altLang="ko-KR" dirty="0"/>
              <a:t>, </a:t>
            </a:r>
            <a:r>
              <a:rPr lang="ko-KR" altLang="en-US" dirty="0"/>
              <a:t>원하는 박스 정기 구입일을 정한 뒤 실제로 구매까지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02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웹 화면입니다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메인화면에는</a:t>
            </a:r>
            <a:r>
              <a:rPr lang="ko-KR" altLang="en-US" dirty="0"/>
              <a:t> 월별 컨셉을 담은 </a:t>
            </a:r>
            <a:r>
              <a:rPr lang="ko-KR" altLang="en-US" dirty="0" err="1"/>
              <a:t>반려묘</a:t>
            </a:r>
            <a:r>
              <a:rPr lang="ko-KR" altLang="en-US" dirty="0"/>
              <a:t> 용품</a:t>
            </a:r>
            <a:r>
              <a:rPr lang="en-US" altLang="ko-KR" dirty="0"/>
              <a:t>/</a:t>
            </a:r>
            <a:r>
              <a:rPr lang="ko-KR" altLang="en-US" dirty="0"/>
              <a:t>초보자 박스</a:t>
            </a:r>
            <a:r>
              <a:rPr lang="en-US" altLang="ko-KR" dirty="0"/>
              <a:t>/</a:t>
            </a:r>
            <a:r>
              <a:rPr lang="ko-KR" altLang="en-US" dirty="0"/>
              <a:t>생일박스를 소개합니다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상세페이지에는 내용품의 특징을 설명함으로써 묘주들에게 정보를 제공합니다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주문하기에서 반려묘의 정보를 입력하고 </a:t>
            </a:r>
            <a:r>
              <a:rPr lang="en-US" altLang="ko-KR" dirty="0"/>
              <a:t>, </a:t>
            </a:r>
            <a:r>
              <a:rPr lang="ko-KR" altLang="en-US" dirty="0"/>
              <a:t>원하는 박스 정기 구입일을 정한 뒤 실제로 구매까지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699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웹 화면입니다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메인화면에는</a:t>
            </a:r>
            <a:r>
              <a:rPr lang="ko-KR" altLang="en-US" dirty="0"/>
              <a:t> 월별 컨셉을 담은 </a:t>
            </a:r>
            <a:r>
              <a:rPr lang="ko-KR" altLang="en-US" dirty="0" err="1"/>
              <a:t>반려묘</a:t>
            </a:r>
            <a:r>
              <a:rPr lang="ko-KR" altLang="en-US" dirty="0"/>
              <a:t> 용품</a:t>
            </a:r>
            <a:r>
              <a:rPr lang="en-US" altLang="ko-KR" dirty="0"/>
              <a:t>/</a:t>
            </a:r>
            <a:r>
              <a:rPr lang="ko-KR" altLang="en-US" dirty="0"/>
              <a:t>초보자 박스</a:t>
            </a:r>
            <a:r>
              <a:rPr lang="en-US" altLang="ko-KR" dirty="0"/>
              <a:t>/</a:t>
            </a:r>
            <a:r>
              <a:rPr lang="ko-KR" altLang="en-US" dirty="0"/>
              <a:t>생일박스를 소개합니다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상세페이지에는 내용품의 특징을 설명함으로써 묘주들에게 정보를 제공합니다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주문하기에서 반려묘의 정보를 입력하고 </a:t>
            </a:r>
            <a:r>
              <a:rPr lang="en-US" altLang="ko-KR" dirty="0"/>
              <a:t>, </a:t>
            </a:r>
            <a:r>
              <a:rPr lang="ko-KR" altLang="en-US" dirty="0"/>
              <a:t>원하는 박스 정기 구입일을 정한 뒤 실제로 구매까지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41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00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반려묘</a:t>
            </a:r>
            <a:r>
              <a:rPr lang="ko-KR" altLang="en-US" dirty="0"/>
              <a:t> 전체 시장은 </a:t>
            </a:r>
            <a:r>
              <a:rPr lang="en-US" altLang="ko-KR" dirty="0"/>
              <a:t>2017</a:t>
            </a:r>
            <a:r>
              <a:rPr lang="ko-KR" altLang="en-US" dirty="0"/>
              <a:t>년 기준 약 </a:t>
            </a:r>
            <a:r>
              <a:rPr lang="en-US" altLang="ko-KR" dirty="0"/>
              <a:t>2.6</a:t>
            </a:r>
            <a:r>
              <a:rPr lang="ko-KR" altLang="en-US" dirty="0"/>
              <a:t>조원입니다</a:t>
            </a:r>
            <a:r>
              <a:rPr lang="en-US" altLang="ko-KR" dirty="0"/>
              <a:t>. </a:t>
            </a:r>
            <a:r>
              <a:rPr lang="ko-KR" altLang="en-US" dirty="0"/>
              <a:t>그중 사료와 용품시장이 약 </a:t>
            </a:r>
            <a:r>
              <a:rPr lang="en-US" altLang="ko-KR" dirty="0"/>
              <a:t>60%</a:t>
            </a:r>
            <a:r>
              <a:rPr lang="ko-KR" altLang="en-US" dirty="0"/>
              <a:t>의 비율을 차지하고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그 중에서 빠르게 성장하고 있는 </a:t>
            </a:r>
            <a:r>
              <a:rPr lang="ko-KR" altLang="en-US" dirty="0" err="1"/>
              <a:t>반려묘</a:t>
            </a:r>
            <a:r>
              <a:rPr lang="ko-KR" altLang="en-US" dirty="0"/>
              <a:t> </a:t>
            </a:r>
            <a:r>
              <a:rPr lang="en-US" altLang="ko-KR" dirty="0"/>
              <a:t>189</a:t>
            </a:r>
            <a:r>
              <a:rPr lang="ko-KR" altLang="en-US" dirty="0"/>
              <a:t>만두</a:t>
            </a:r>
            <a:r>
              <a:rPr lang="en-US" altLang="ko-KR" dirty="0"/>
              <a:t>//</a:t>
            </a:r>
            <a:r>
              <a:rPr lang="ko-KR" altLang="en-US" dirty="0"/>
              <a:t> </a:t>
            </a:r>
            <a:r>
              <a:rPr lang="ko-KR" altLang="en-US" dirty="0" err="1"/>
              <a:t>반려묘양육가구</a:t>
            </a:r>
            <a:r>
              <a:rPr lang="ko-KR" altLang="en-US" dirty="0"/>
              <a:t> </a:t>
            </a:r>
            <a:r>
              <a:rPr lang="en-US" altLang="ko-KR" dirty="0"/>
              <a:t>300</a:t>
            </a:r>
            <a:r>
              <a:rPr lang="ko-KR" altLang="en-US" dirty="0"/>
              <a:t>만가구를 타겟으로 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반려묘</a:t>
            </a:r>
            <a:r>
              <a:rPr lang="ko-KR" altLang="en-US" dirty="0"/>
              <a:t> 용품</a:t>
            </a:r>
            <a:r>
              <a:rPr lang="en-US" altLang="ko-KR" dirty="0"/>
              <a:t>,</a:t>
            </a:r>
            <a:r>
              <a:rPr lang="ko-KR" altLang="en-US" dirty="0"/>
              <a:t>사료 시장의 특징은 </a:t>
            </a:r>
            <a:r>
              <a:rPr lang="ko-KR" altLang="en-US" dirty="0" err="1"/>
              <a:t>반려견</a:t>
            </a:r>
            <a:r>
              <a:rPr lang="ko-KR" altLang="en-US" dirty="0"/>
              <a:t> 대비 구매력이 </a:t>
            </a:r>
            <a:r>
              <a:rPr lang="en-US" altLang="ko-KR" dirty="0"/>
              <a:t>355%</a:t>
            </a:r>
            <a:r>
              <a:rPr lang="ko-KR" altLang="en-US" dirty="0"/>
              <a:t>로 약 </a:t>
            </a:r>
            <a:r>
              <a:rPr lang="en-US" altLang="ko-KR" dirty="0"/>
              <a:t>3</a:t>
            </a:r>
            <a:r>
              <a:rPr lang="ko-KR" altLang="en-US" dirty="0"/>
              <a:t>배라는 점입니다</a:t>
            </a:r>
            <a:r>
              <a:rPr lang="en-US" altLang="ko-KR" dirty="0"/>
              <a:t>. </a:t>
            </a:r>
            <a:r>
              <a:rPr lang="ko-KR" altLang="en-US" dirty="0"/>
              <a:t>양육가구 수는 </a:t>
            </a:r>
            <a:r>
              <a:rPr lang="en-US" altLang="ko-KR" dirty="0"/>
              <a:t>1/3</a:t>
            </a:r>
            <a:r>
              <a:rPr lang="ko-KR" altLang="en-US" dirty="0"/>
              <a:t>이지만 구매력은 </a:t>
            </a:r>
            <a:r>
              <a:rPr lang="en-US" altLang="ko-KR" dirty="0"/>
              <a:t>3</a:t>
            </a:r>
            <a:r>
              <a:rPr lang="ko-KR" altLang="en-US" dirty="0"/>
              <a:t>배 이상입니다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수의사님께 자문을 </a:t>
            </a:r>
            <a:r>
              <a:rPr lang="ko-KR" altLang="en-US" dirty="0" err="1"/>
              <a:t>구했을때</a:t>
            </a:r>
            <a:r>
              <a:rPr lang="en-US" altLang="ko-KR" dirty="0"/>
              <a:t>, </a:t>
            </a:r>
            <a:r>
              <a:rPr lang="ko-KR" altLang="en-US" dirty="0" err="1"/>
              <a:t>반려묘주의</a:t>
            </a:r>
            <a:r>
              <a:rPr lang="ko-KR" altLang="en-US" dirty="0"/>
              <a:t> 약 </a:t>
            </a:r>
            <a:r>
              <a:rPr lang="en-US" altLang="ko-KR" dirty="0"/>
              <a:t>90%</a:t>
            </a:r>
            <a:r>
              <a:rPr lang="ko-KR" altLang="en-US" dirty="0"/>
              <a:t>가 여성분이며</a:t>
            </a:r>
            <a:r>
              <a:rPr lang="en-US" altLang="ko-KR" dirty="0"/>
              <a:t>, </a:t>
            </a:r>
            <a:r>
              <a:rPr lang="ko-KR" altLang="en-US" dirty="0"/>
              <a:t>대부분 직장인 이라는 정보를 얻을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따라써</a:t>
            </a:r>
            <a:r>
              <a:rPr lang="ko-KR" altLang="en-US" dirty="0"/>
              <a:t> 저희 상품구성도 반려묘를 키우는 </a:t>
            </a:r>
            <a:r>
              <a:rPr lang="en-US" altLang="ko-KR" dirty="0"/>
              <a:t>1</a:t>
            </a:r>
            <a:r>
              <a:rPr lang="ko-KR" altLang="en-US" dirty="0" err="1"/>
              <a:t>인가구</a:t>
            </a:r>
            <a:r>
              <a:rPr lang="ko-KR" altLang="en-US" dirty="0"/>
              <a:t> 직장인 여성을 타겟으로 하고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04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반려묘</a:t>
            </a:r>
            <a:r>
              <a:rPr lang="ko-KR" altLang="en-US" dirty="0"/>
              <a:t> 전체 시장은 </a:t>
            </a:r>
            <a:r>
              <a:rPr lang="en-US" altLang="ko-KR" dirty="0"/>
              <a:t>2017</a:t>
            </a:r>
            <a:r>
              <a:rPr lang="ko-KR" altLang="en-US" dirty="0"/>
              <a:t>년 기준 약 </a:t>
            </a:r>
            <a:r>
              <a:rPr lang="en-US" altLang="ko-KR" dirty="0"/>
              <a:t>2.6</a:t>
            </a:r>
            <a:r>
              <a:rPr lang="ko-KR" altLang="en-US" dirty="0"/>
              <a:t>조원입니다</a:t>
            </a:r>
            <a:r>
              <a:rPr lang="en-US" altLang="ko-KR" dirty="0"/>
              <a:t>. </a:t>
            </a:r>
            <a:r>
              <a:rPr lang="ko-KR" altLang="en-US" dirty="0"/>
              <a:t>그중 사료와 용품시장이 약 </a:t>
            </a:r>
            <a:r>
              <a:rPr lang="en-US" altLang="ko-KR" dirty="0"/>
              <a:t>60%</a:t>
            </a:r>
            <a:r>
              <a:rPr lang="ko-KR" altLang="en-US" dirty="0"/>
              <a:t>의 비율을 차지하고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그 중에서 빠르게 성장하고 있는 </a:t>
            </a:r>
            <a:r>
              <a:rPr lang="ko-KR" altLang="en-US" dirty="0" err="1"/>
              <a:t>반려묘</a:t>
            </a:r>
            <a:r>
              <a:rPr lang="ko-KR" altLang="en-US" dirty="0"/>
              <a:t> </a:t>
            </a:r>
            <a:r>
              <a:rPr lang="en-US" altLang="ko-KR" dirty="0"/>
              <a:t>189</a:t>
            </a:r>
            <a:r>
              <a:rPr lang="ko-KR" altLang="en-US" dirty="0"/>
              <a:t>만두</a:t>
            </a:r>
            <a:r>
              <a:rPr lang="en-US" altLang="ko-KR" dirty="0"/>
              <a:t>//</a:t>
            </a:r>
            <a:r>
              <a:rPr lang="ko-KR" altLang="en-US" dirty="0"/>
              <a:t> </a:t>
            </a:r>
            <a:r>
              <a:rPr lang="ko-KR" altLang="en-US" dirty="0" err="1"/>
              <a:t>반려묘양육가구</a:t>
            </a:r>
            <a:r>
              <a:rPr lang="ko-KR" altLang="en-US" dirty="0"/>
              <a:t> </a:t>
            </a:r>
            <a:r>
              <a:rPr lang="en-US" altLang="ko-KR" dirty="0"/>
              <a:t>300</a:t>
            </a:r>
            <a:r>
              <a:rPr lang="ko-KR" altLang="en-US" dirty="0"/>
              <a:t>만가구를 타겟으로 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반려묘</a:t>
            </a:r>
            <a:r>
              <a:rPr lang="ko-KR" altLang="en-US" dirty="0"/>
              <a:t> 용품</a:t>
            </a:r>
            <a:r>
              <a:rPr lang="en-US" altLang="ko-KR" dirty="0"/>
              <a:t>,</a:t>
            </a:r>
            <a:r>
              <a:rPr lang="ko-KR" altLang="en-US" dirty="0"/>
              <a:t>사료 시장의 특징은 </a:t>
            </a:r>
            <a:r>
              <a:rPr lang="ko-KR" altLang="en-US" dirty="0" err="1"/>
              <a:t>반려견</a:t>
            </a:r>
            <a:r>
              <a:rPr lang="ko-KR" altLang="en-US" dirty="0"/>
              <a:t> 대비 구매력이 </a:t>
            </a:r>
            <a:r>
              <a:rPr lang="en-US" altLang="ko-KR" dirty="0"/>
              <a:t>355%</a:t>
            </a:r>
            <a:r>
              <a:rPr lang="ko-KR" altLang="en-US" dirty="0"/>
              <a:t>로 약 </a:t>
            </a:r>
            <a:r>
              <a:rPr lang="en-US" altLang="ko-KR" dirty="0"/>
              <a:t>3</a:t>
            </a:r>
            <a:r>
              <a:rPr lang="ko-KR" altLang="en-US" dirty="0"/>
              <a:t>배라는 점입니다</a:t>
            </a:r>
            <a:r>
              <a:rPr lang="en-US" altLang="ko-KR" dirty="0"/>
              <a:t>. </a:t>
            </a:r>
            <a:r>
              <a:rPr lang="ko-KR" altLang="en-US" dirty="0"/>
              <a:t>양육가구 수는 </a:t>
            </a:r>
            <a:r>
              <a:rPr lang="en-US" altLang="ko-KR" dirty="0"/>
              <a:t>1/3</a:t>
            </a:r>
            <a:r>
              <a:rPr lang="ko-KR" altLang="en-US" dirty="0"/>
              <a:t>이지만 구매력은 </a:t>
            </a:r>
            <a:r>
              <a:rPr lang="en-US" altLang="ko-KR" dirty="0"/>
              <a:t>3</a:t>
            </a:r>
            <a:r>
              <a:rPr lang="ko-KR" altLang="en-US" dirty="0"/>
              <a:t>배 이상입니다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수의사님께 자문을 </a:t>
            </a:r>
            <a:r>
              <a:rPr lang="ko-KR" altLang="en-US" dirty="0" err="1"/>
              <a:t>구했을때</a:t>
            </a:r>
            <a:r>
              <a:rPr lang="en-US" altLang="ko-KR" dirty="0"/>
              <a:t>, </a:t>
            </a:r>
            <a:r>
              <a:rPr lang="ko-KR" altLang="en-US" dirty="0" err="1"/>
              <a:t>반려묘주의</a:t>
            </a:r>
            <a:r>
              <a:rPr lang="ko-KR" altLang="en-US" dirty="0"/>
              <a:t> 약 </a:t>
            </a:r>
            <a:r>
              <a:rPr lang="en-US" altLang="ko-KR" dirty="0"/>
              <a:t>90%</a:t>
            </a:r>
            <a:r>
              <a:rPr lang="ko-KR" altLang="en-US" dirty="0"/>
              <a:t>가 여성분이며</a:t>
            </a:r>
            <a:r>
              <a:rPr lang="en-US" altLang="ko-KR" dirty="0"/>
              <a:t>, </a:t>
            </a:r>
            <a:r>
              <a:rPr lang="ko-KR" altLang="en-US" dirty="0"/>
              <a:t>대부분 직장인 이라는 정보를 얻을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따라써</a:t>
            </a:r>
            <a:r>
              <a:rPr lang="ko-KR" altLang="en-US" dirty="0"/>
              <a:t> 저희 상품구성도 반려묘를 키우는 </a:t>
            </a:r>
            <a:r>
              <a:rPr lang="en-US" altLang="ko-KR" dirty="0"/>
              <a:t>1</a:t>
            </a:r>
            <a:r>
              <a:rPr lang="ko-KR" altLang="en-US" dirty="0" err="1"/>
              <a:t>인가구</a:t>
            </a:r>
            <a:r>
              <a:rPr lang="ko-KR" altLang="en-US" dirty="0"/>
              <a:t> 직장인 여성을 타겟으로 하고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6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매력적인 반려동물 시장에 경쟁자는 당연히 존재합니다</a:t>
            </a:r>
            <a:r>
              <a:rPr lang="en-US" altLang="ko-KR" dirty="0"/>
              <a:t>. </a:t>
            </a:r>
            <a:r>
              <a:rPr lang="ko-KR" altLang="en-US" dirty="0"/>
              <a:t>사업의 형태가 유사한 베이컨 박스와 돌로 박스는 반려견을 타겟으로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일반반려묘</a:t>
            </a:r>
            <a:r>
              <a:rPr lang="ko-KR" altLang="en-US" dirty="0"/>
              <a:t> 용품</a:t>
            </a:r>
            <a:r>
              <a:rPr lang="en-US" altLang="ko-KR" dirty="0"/>
              <a:t>, </a:t>
            </a:r>
            <a:r>
              <a:rPr lang="ko-KR" altLang="en-US" dirty="0"/>
              <a:t>사료를 파는 쇼핑몰도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저희의 차별점은 </a:t>
            </a:r>
            <a:r>
              <a:rPr lang="ko-KR" altLang="en-US" dirty="0" err="1"/>
              <a:t>블라블라블</a:t>
            </a:r>
            <a:r>
              <a:rPr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65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미유박스의</a:t>
            </a:r>
            <a:r>
              <a:rPr lang="ko-KR" altLang="en-US" dirty="0"/>
              <a:t> 수익모델은 일반 구입시 </a:t>
            </a:r>
            <a:r>
              <a:rPr lang="en-US" altLang="ko-KR" dirty="0"/>
              <a:t>70,000</a:t>
            </a:r>
            <a:r>
              <a:rPr lang="ko-KR" altLang="en-US" dirty="0"/>
              <a:t>원 상당의 제품을 구독일수에 따라 최대 </a:t>
            </a:r>
            <a:r>
              <a:rPr lang="en-US" altLang="ko-KR" dirty="0"/>
              <a:t>50%</a:t>
            </a:r>
            <a:r>
              <a:rPr lang="ko-KR" altLang="en-US" dirty="0"/>
              <a:t>까지 할인하여 판매합니다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저희가 상품을 대량으로 제작하여 단가를 낮추고 불필요한 공정을 최소화함으로써 가능한 금액입니다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향후 자체 </a:t>
            </a:r>
            <a:r>
              <a:rPr lang="en-US" altLang="ko-KR" dirty="0"/>
              <a:t>pb </a:t>
            </a:r>
            <a:r>
              <a:rPr lang="ko-KR" altLang="en-US" dirty="0"/>
              <a:t>상품을 개발하여 판매함으로써 비즈니스 모델을 확장할 계획입니다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5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크게 세가지 가정을 세웠습니다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뭐뭐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뭐뭐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뭐뭐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6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입맛도 까다로워서 음식도 잘 가리는 편이고요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3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일동안 저의가 제작하고 개선한 아이템의 변화한 모습입니다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맨 오른쪽이 최종제작한 박스이며</a:t>
            </a:r>
            <a:r>
              <a:rPr lang="en-US" altLang="ko-KR" dirty="0"/>
              <a:t>, </a:t>
            </a:r>
            <a:r>
              <a:rPr lang="ko-KR" altLang="en-US" dirty="0"/>
              <a:t>빠르게 시장테스트를 실제로 진행했습니다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30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주간의 저희의 성과입니다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1</a:t>
            </a:r>
            <a:r>
              <a:rPr lang="ko-KR" altLang="en-US" dirty="0"/>
              <a:t>시간의 홍보 </a:t>
            </a:r>
            <a:r>
              <a:rPr lang="en-US" altLang="ko-KR" dirty="0"/>
              <a:t>/ 3</a:t>
            </a:r>
            <a:r>
              <a:rPr lang="ko-KR" altLang="en-US" dirty="0"/>
              <a:t>개의 </a:t>
            </a:r>
            <a:r>
              <a:rPr lang="ko-KR" altLang="en-US" dirty="0" err="1"/>
              <a:t>미유박스</a:t>
            </a:r>
            <a:r>
              <a:rPr lang="ko-KR" altLang="en-US" dirty="0"/>
              <a:t> 판매 </a:t>
            </a:r>
            <a:r>
              <a:rPr lang="en-US" altLang="ko-KR" dirty="0"/>
              <a:t>/ 105,000</a:t>
            </a:r>
            <a:r>
              <a:rPr lang="ko-KR" altLang="en-US" dirty="0"/>
              <a:t>원의 매출 을 이뤄냈습니다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93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반려묘</a:t>
            </a:r>
            <a:r>
              <a:rPr lang="ko-KR" altLang="en-US" dirty="0"/>
              <a:t> 용품</a:t>
            </a:r>
            <a:r>
              <a:rPr lang="en-US" altLang="ko-KR" dirty="0"/>
              <a:t>, </a:t>
            </a:r>
            <a:r>
              <a:rPr lang="ko-KR" altLang="en-US" dirty="0"/>
              <a:t>간식을 기반으로 테스트를 통해 개선방향을 도출했습니다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65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반려묘</a:t>
            </a:r>
            <a:r>
              <a:rPr lang="ko-KR" altLang="en-US" dirty="0"/>
              <a:t> 용품</a:t>
            </a:r>
            <a:r>
              <a:rPr lang="en-US" altLang="ko-KR" dirty="0"/>
              <a:t>, </a:t>
            </a:r>
            <a:r>
              <a:rPr lang="ko-KR" altLang="en-US" dirty="0"/>
              <a:t>간식을 기반으로 테스트를 통해 개선방향을 도출했습니다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4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3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자기만의 공간을 좋아해서 </a:t>
            </a:r>
            <a:r>
              <a:rPr lang="ko-KR" altLang="en-US" dirty="0" err="1"/>
              <a:t>그곳에서만</a:t>
            </a:r>
            <a:r>
              <a:rPr lang="ko-KR" altLang="en-US" dirty="0"/>
              <a:t> 잡니다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아이이름은 고양이 입니다</a:t>
            </a:r>
            <a:r>
              <a:rPr lang="en-US" altLang="ko-KR" dirty="0"/>
              <a:t>. (</a:t>
            </a:r>
            <a:r>
              <a:rPr lang="ko-KR" altLang="en-US" dirty="0"/>
              <a:t>페이드인 </a:t>
            </a:r>
            <a:r>
              <a:rPr lang="en-US" altLang="ko-KR" dirty="0"/>
              <a:t>, </a:t>
            </a:r>
            <a:r>
              <a:rPr lang="ko-KR" altLang="en-US" dirty="0"/>
              <a:t>페이드아웃 효과 아기가 고양이로 </a:t>
            </a:r>
            <a:r>
              <a:rPr lang="ko-KR" altLang="en-US" dirty="0" err="1"/>
              <a:t>싸악</a:t>
            </a:r>
            <a:r>
              <a:rPr lang="ko-KR" altLang="en-US" dirty="0"/>
              <a:t> 바뀌는 효과 </a:t>
            </a:r>
            <a:r>
              <a:rPr lang="ko-KR" altLang="en-US" dirty="0" err="1"/>
              <a:t>줄거야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https://www.youtube.com/watch?v=VjmcRYLwCzY</a:t>
            </a:r>
          </a:p>
          <a:p>
            <a:r>
              <a:rPr lang="ko-KR" altLang="en-US" dirty="0"/>
              <a:t>이 동영상처럼 마치 반려동물을 </a:t>
            </a:r>
            <a:r>
              <a:rPr lang="ko-KR" altLang="en-US" dirty="0" err="1"/>
              <a:t>의인화한듯한</a:t>
            </a:r>
            <a:r>
              <a:rPr lang="ko-KR" altLang="en-US" dirty="0"/>
              <a:t> 느낌을 주고 싶어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41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자기만의 공간을 좋아해서 </a:t>
            </a:r>
            <a:r>
              <a:rPr lang="ko-KR" altLang="en-US" dirty="0" err="1"/>
              <a:t>그곳에서만</a:t>
            </a:r>
            <a:r>
              <a:rPr lang="ko-KR" altLang="en-US" dirty="0"/>
              <a:t> 잡니다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아이이름은 고양이 입니다</a:t>
            </a:r>
            <a:r>
              <a:rPr lang="en-US" altLang="ko-KR" dirty="0"/>
              <a:t>. (</a:t>
            </a:r>
            <a:r>
              <a:rPr lang="ko-KR" altLang="en-US" dirty="0"/>
              <a:t>페이드인 </a:t>
            </a:r>
            <a:r>
              <a:rPr lang="en-US" altLang="ko-KR" dirty="0"/>
              <a:t>, </a:t>
            </a:r>
            <a:r>
              <a:rPr lang="ko-KR" altLang="en-US" dirty="0"/>
              <a:t>페이드아웃 효과 아기가 고양이로 </a:t>
            </a:r>
            <a:r>
              <a:rPr lang="ko-KR" altLang="en-US" dirty="0" err="1"/>
              <a:t>싸악</a:t>
            </a:r>
            <a:r>
              <a:rPr lang="ko-KR" altLang="en-US" dirty="0"/>
              <a:t> 바뀌는 효과 </a:t>
            </a:r>
            <a:r>
              <a:rPr lang="ko-KR" altLang="en-US" dirty="0" err="1"/>
              <a:t>줄거야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https://www.youtube.com/watch?v=VjmcRYLwCzY</a:t>
            </a:r>
          </a:p>
          <a:p>
            <a:r>
              <a:rPr lang="ko-KR" altLang="en-US" dirty="0"/>
              <a:t>이 동영상처럼 마치 반려동물을 </a:t>
            </a:r>
            <a:r>
              <a:rPr lang="ko-KR" altLang="en-US" dirty="0" err="1"/>
              <a:t>의인화한듯한</a:t>
            </a:r>
            <a:r>
              <a:rPr lang="ko-KR" altLang="en-US" dirty="0"/>
              <a:t> 느낌을 주고 싶어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20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반려묘</a:t>
            </a:r>
            <a:r>
              <a:rPr lang="ko-KR" altLang="en-US" dirty="0"/>
              <a:t> 수제 필수 용품과 간식을 </a:t>
            </a:r>
            <a:r>
              <a:rPr lang="ko-KR" altLang="en-US" dirty="0" err="1"/>
              <a:t>정기배송하는</a:t>
            </a:r>
            <a:r>
              <a:rPr lang="ko-KR" altLang="en-US" dirty="0"/>
              <a:t> 서비스</a:t>
            </a:r>
            <a:r>
              <a:rPr lang="en-US" altLang="ko-KR" dirty="0"/>
              <a:t>, </a:t>
            </a:r>
            <a:r>
              <a:rPr lang="ko-KR" altLang="en-US" dirty="0" err="1"/>
              <a:t>미유박스를</a:t>
            </a:r>
            <a:r>
              <a:rPr lang="ko-KR" altLang="en-US" dirty="0"/>
              <a:t> 발표할 이시형입니다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81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제 경험을 통해 보면 반려견과 달리 반려묘는 매달 꼭 필수적으로 </a:t>
            </a:r>
            <a:r>
              <a:rPr lang="ko-KR" altLang="en-US" dirty="0" err="1"/>
              <a:t>구입해야하는</a:t>
            </a:r>
            <a:r>
              <a:rPr lang="ko-KR" altLang="en-US" dirty="0"/>
              <a:t> 물건들이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6</a:t>
            </a:r>
            <a:r>
              <a:rPr lang="ko-KR" altLang="en-US" dirty="0"/>
              <a:t>가지의 상품이 있으며 </a:t>
            </a:r>
            <a:r>
              <a:rPr lang="ko-KR" altLang="en-US" dirty="0" err="1"/>
              <a:t>미유박스는</a:t>
            </a:r>
            <a:r>
              <a:rPr lang="ko-KR" altLang="en-US" dirty="0"/>
              <a:t> </a:t>
            </a:r>
            <a:r>
              <a:rPr lang="ko-KR" altLang="en-US" dirty="0" err="1"/>
              <a:t>그중에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가지</a:t>
            </a:r>
            <a:r>
              <a:rPr lang="en-US" altLang="ko-KR" dirty="0"/>
              <a:t>(</a:t>
            </a:r>
            <a:r>
              <a:rPr lang="ko-KR" altLang="en-US" dirty="0"/>
              <a:t>간식</a:t>
            </a:r>
            <a:r>
              <a:rPr lang="en-US" altLang="ko-KR" dirty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용품</a:t>
            </a:r>
            <a:r>
              <a:rPr lang="en-US" altLang="ko-KR" dirty="0"/>
              <a:t>, </a:t>
            </a:r>
            <a:r>
              <a:rPr lang="ko-KR" altLang="en-US" dirty="0" err="1"/>
              <a:t>스크래처</a:t>
            </a:r>
            <a:r>
              <a:rPr lang="en-US" altLang="ko-KR" dirty="0"/>
              <a:t>)</a:t>
            </a:r>
            <a:r>
              <a:rPr lang="ko-KR" altLang="en-US" dirty="0"/>
              <a:t>를 정기배송해주는 서비스입니다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42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</a:t>
            </a:r>
            <a:r>
              <a:rPr lang="en-US" altLang="ko-KR" dirty="0"/>
              <a:t>2</a:t>
            </a:r>
            <a:r>
              <a:rPr lang="ko-KR" altLang="en-US" dirty="0"/>
              <a:t>주간의 </a:t>
            </a:r>
            <a:r>
              <a:rPr lang="ko-KR" altLang="en-US" dirty="0" err="1"/>
              <a:t>앱잼을</a:t>
            </a:r>
            <a:r>
              <a:rPr lang="ko-KR" altLang="en-US" dirty="0"/>
              <a:t> 통해 개발한 앱 주요 화면 및 기능입니다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메인화면에는</a:t>
            </a:r>
            <a:r>
              <a:rPr lang="ko-KR" altLang="en-US" dirty="0"/>
              <a:t> 월별 컨셉을 담은 </a:t>
            </a:r>
            <a:r>
              <a:rPr lang="ko-KR" altLang="en-US" dirty="0" err="1"/>
              <a:t>반려묘</a:t>
            </a:r>
            <a:r>
              <a:rPr lang="ko-KR" altLang="en-US" dirty="0"/>
              <a:t> 용품</a:t>
            </a:r>
            <a:r>
              <a:rPr lang="en-US" altLang="ko-KR" dirty="0"/>
              <a:t>/</a:t>
            </a:r>
            <a:r>
              <a:rPr lang="ko-KR" altLang="en-US" dirty="0"/>
              <a:t>초보자 박스</a:t>
            </a:r>
            <a:r>
              <a:rPr lang="en-US" altLang="ko-KR" dirty="0"/>
              <a:t>/</a:t>
            </a:r>
            <a:r>
              <a:rPr lang="ko-KR" altLang="en-US" dirty="0"/>
              <a:t>생일박스를 소개합니다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상세페이지에는 내용품의 특징을 설명함으로써 묘주들에게 정보를 제공합니다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주문하기에서 반려묘의 정보를 입력하고 </a:t>
            </a:r>
            <a:r>
              <a:rPr lang="en-US" altLang="ko-KR" dirty="0"/>
              <a:t>, </a:t>
            </a:r>
            <a:r>
              <a:rPr lang="ko-KR" altLang="en-US" dirty="0"/>
              <a:t>원하는 박스 정기 구입일을 정한 뒤 실제로 구매까지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7AD44-76B3-4F99-8F17-02DA81395D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9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8D611-436B-4B9D-BFBB-6CCA282BA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158012-35C0-447A-9DDF-F4D4C723F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20EE9-B2C5-4FEE-9355-B2E4614B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5924A-8903-41D7-9C49-C1BFB594F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EE10C-98F8-4C5B-9BF6-0B42FECD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7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3DD0C-F7BC-449F-8465-545C656B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2D6DD6-3615-402B-A670-4603858BE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A3919-5D86-460B-9269-8B8DE31D3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9FCC3-C63D-4277-9067-D45D64DD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59CC1-2ECB-4076-BD87-B86E8C50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0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CEC3FA-C5E9-4473-B549-95BD0338A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1E4CBF-9D2A-456E-B8EA-27312422C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1938D-DB46-4A49-AF3E-12FA0895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26E9DE-9B72-4129-8CEC-6FAE86D9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B3312-3D50-4625-BA8C-6C15872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19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8D610-4064-41D7-94C5-A7AE3C99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C40FF-3F0C-46E4-A39E-9D8EFAF2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F171E-6FEF-45DE-B11D-87EF6CA8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34F1C-262A-4BCA-AD74-5FB2DAF6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B57BC-AE91-4902-AE13-6B7B588C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8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8800C-C470-446B-A082-9B80286E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F505E8-7FF8-4CC6-A58E-D13B32644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F8008-4509-4506-B2DB-2A9CD148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60F7B4-BD46-44DE-8A5E-518002F2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00A44-7FDD-47A6-B12F-30768261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9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6668A-8F54-42DD-914D-8C76C1C0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693CB-B290-47CA-A9CE-C2AF8307E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5AB4F4-AE28-4F3E-8AF0-40C5844E1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23853C-53AB-4E83-A154-7F2353F4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B6172C-3A57-41E4-97F7-D745EDCB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16D2C0-730A-46F3-A38D-43D41F59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626E3-A1BA-45DF-BB00-26E327A8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0C7FD-1782-4CD9-8D06-6DF45E3B7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24E730-3089-4A3B-8A43-DF370D62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8AC2A2-3D57-4058-AA7F-A5FEA1AC1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8D1BC4-F2DA-436C-935C-7A805C909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A70386-729B-4C11-9824-07F195AE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AB63B9-1533-4C44-BDFC-A714BB95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1E0254-2F6E-44E9-9356-25DB545F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874E2-6AC9-4545-9C77-03B381D0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82AEE0-26F0-4F85-A3E9-C9911047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5EEFF3-22C8-4864-B915-F04C4DD1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249466-7A88-4A62-8E53-06E1762D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F65752-57B5-4698-B512-DBED36C4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60EDAF-6828-4B3E-B573-BC8016FB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3C54E-F1E5-49BB-82C6-D01E089D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3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82D4C-ACCF-4517-A2FA-6DD70353B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139AEC-A79A-4F2A-8BC1-59DE8B130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E5C866-AD6F-47CB-9D91-34436DFF3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FB4084-3F51-429D-BB92-4D3E1649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648A2B-1F19-415B-9FBD-3B396A8B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759BE-B028-4CF2-8804-E7791426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9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26C21-4F7E-4477-A1C7-F0C9CC5A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84B93F-6DF8-4B44-AA9C-D260A223F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933D1-9F76-4BB9-8DF1-AB978AADA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3ED75-9AEC-4F1E-B683-28A843A9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84EB0A-8E7D-41F8-9249-D9FB00A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DB918-558F-4FA8-A567-068C30B9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699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DFECAF-1D9C-4D46-8985-5E9FCDB6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66785-3CDF-40DE-AADA-BA684C832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F2CCB-A96C-4B0D-BAC8-6B49C4209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4EDFA-70FD-4CA6-BF36-8FEE7692D01A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CE543-5178-4CD6-9045-0E342EC8F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CBC29-4360-428F-934A-2E83BF5A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2EEF3-9211-440E-BB68-410970126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83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FB52BC-BF46-48E2-884D-456D5EAEC18D}"/>
              </a:ext>
            </a:extLst>
          </p:cNvPr>
          <p:cNvSpPr txBox="1"/>
          <p:nvPr/>
        </p:nvSpPr>
        <p:spPr>
          <a:xfrm>
            <a:off x="2780522" y="942392"/>
            <a:ext cx="343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아기 장난치는 화면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살짝 무겁고 어두운 느낌  </a:t>
            </a:r>
            <a:endParaRPr lang="en-US" altLang="ko-KR" dirty="0"/>
          </a:p>
        </p:txBody>
      </p:sp>
      <p:pic>
        <p:nvPicPr>
          <p:cNvPr id="1028" name="Picture 4" descr="Image result for playing baby">
            <a:extLst>
              <a:ext uri="{FF2B5EF4-FFF2-40B4-BE49-F238E27FC236}">
                <a16:creationId xmlns:a16="http://schemas.microsoft.com/office/drawing/2014/main" id="{D4B36204-6D64-4F53-838B-16717079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3F26C0FB-4468-4C1B-B74D-D292C868E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EF159D-F7EE-436B-ADF3-550E0B01FCC7}"/>
              </a:ext>
            </a:extLst>
          </p:cNvPr>
          <p:cNvSpPr/>
          <p:nvPr/>
        </p:nvSpPr>
        <p:spPr>
          <a:xfrm>
            <a:off x="0" y="-10886"/>
            <a:ext cx="12192000" cy="68688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820B74-DF7D-4C6E-A953-C2170AAE8A80}"/>
              </a:ext>
            </a:extLst>
          </p:cNvPr>
          <p:cNvSpPr/>
          <p:nvPr/>
        </p:nvSpPr>
        <p:spPr>
          <a:xfrm>
            <a:off x="3461304" y="3334645"/>
            <a:ext cx="5269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제 아이는 늘 새로운 장난감을 갖고 놀고 싶어합니다</a:t>
            </a:r>
            <a:r>
              <a:rPr lang="en-US" altLang="ko-KR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182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91A3CFB-633B-4B98-9267-F37A6017D946}"/>
              </a:ext>
            </a:extLst>
          </p:cNvPr>
          <p:cNvSpPr/>
          <p:nvPr/>
        </p:nvSpPr>
        <p:spPr>
          <a:xfrm>
            <a:off x="0" y="4953836"/>
            <a:ext cx="12192000" cy="1904163"/>
          </a:xfrm>
          <a:prstGeom prst="rect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D0B7F7A-6B76-4ECE-9FDA-E8742CB93917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E2B089-AC9C-4692-83BA-EE0CDF738669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CA06467-39C1-4F7E-88DF-CF5E77B7D427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상세기능 설명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: APP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0B365E6-2C51-419B-8C5D-579465DD27F2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1" name="그림 10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2CB02684-9036-42A4-9133-CD783DD2F0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092" b="7710"/>
          <a:stretch/>
        </p:blipFill>
        <p:spPr>
          <a:xfrm>
            <a:off x="804989" y="2477544"/>
            <a:ext cx="3761954" cy="6622076"/>
          </a:xfrm>
          <a:prstGeom prst="rect">
            <a:avLst/>
          </a:prstGeom>
        </p:spPr>
      </p:pic>
      <p:pic>
        <p:nvPicPr>
          <p:cNvPr id="12" name="그림 11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34C4C2DC-43B4-4D1C-8F7C-1501AABD64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092" b="7710"/>
          <a:stretch/>
        </p:blipFill>
        <p:spPr>
          <a:xfrm>
            <a:off x="4565952" y="2477544"/>
            <a:ext cx="3761954" cy="6622076"/>
          </a:xfrm>
          <a:prstGeom prst="rect">
            <a:avLst/>
          </a:prstGeom>
        </p:spPr>
      </p:pic>
      <p:pic>
        <p:nvPicPr>
          <p:cNvPr id="13" name="그림 12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DC438816-2590-4D25-BED2-0D775DF909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092" b="7710"/>
          <a:stretch/>
        </p:blipFill>
        <p:spPr>
          <a:xfrm>
            <a:off x="8327906" y="2477544"/>
            <a:ext cx="3761954" cy="66220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66FE94-CE37-484D-91C4-6D245C970BE0}"/>
              </a:ext>
            </a:extLst>
          </p:cNvPr>
          <p:cNvSpPr txBox="1"/>
          <p:nvPr/>
        </p:nvSpPr>
        <p:spPr>
          <a:xfrm>
            <a:off x="1108336" y="2377418"/>
            <a:ext cx="252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주문하기 </a:t>
            </a:r>
            <a:r>
              <a:rPr lang="en-US" altLang="ko-KR" sz="12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dirty="0" err="1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반려묘</a:t>
            </a:r>
            <a:r>
              <a:rPr lang="ko-KR" altLang="en-US" sz="12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정보</a:t>
            </a:r>
            <a:r>
              <a:rPr lang="en-US" altLang="ko-KR" sz="12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altLang="ko-KR" sz="1400" dirty="0">
              <a:solidFill>
                <a:srgbClr val="E68789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3A068-DC32-4CB4-AAF1-B663562C7AED}"/>
              </a:ext>
            </a:extLst>
          </p:cNvPr>
          <p:cNvSpPr txBox="1"/>
          <p:nvPr/>
        </p:nvSpPr>
        <p:spPr>
          <a:xfrm>
            <a:off x="5480749" y="2379989"/>
            <a:ext cx="130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박스주문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3607E-62E5-4962-BDE0-B12F4D8DFFEA}"/>
              </a:ext>
            </a:extLst>
          </p:cNvPr>
          <p:cNvSpPr txBox="1"/>
          <p:nvPr/>
        </p:nvSpPr>
        <p:spPr>
          <a:xfrm>
            <a:off x="8950751" y="2375707"/>
            <a:ext cx="1866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결제완료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E7D14B0-58C4-47FC-BD81-B15E5D1E623A}"/>
              </a:ext>
            </a:extLst>
          </p:cNvPr>
          <p:cNvSpPr/>
          <p:nvPr/>
        </p:nvSpPr>
        <p:spPr>
          <a:xfrm>
            <a:off x="5947188" y="1990866"/>
            <a:ext cx="356850" cy="356850"/>
          </a:xfrm>
          <a:prstGeom prst="ellipse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0D7E5D9-CE77-4E1B-BE50-5E5238968094}"/>
              </a:ext>
            </a:extLst>
          </p:cNvPr>
          <p:cNvSpPr/>
          <p:nvPr/>
        </p:nvSpPr>
        <p:spPr>
          <a:xfrm>
            <a:off x="2180730" y="1996530"/>
            <a:ext cx="356850" cy="356850"/>
          </a:xfrm>
          <a:prstGeom prst="ellipse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51F4DA-020A-4951-B594-BC5997FAAEDE}"/>
              </a:ext>
            </a:extLst>
          </p:cNvPr>
          <p:cNvSpPr/>
          <p:nvPr/>
        </p:nvSpPr>
        <p:spPr>
          <a:xfrm>
            <a:off x="9648073" y="1990866"/>
            <a:ext cx="356850" cy="356850"/>
          </a:xfrm>
          <a:prstGeom prst="ellipse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67761-847D-49CA-9CE0-928E25584D21}"/>
              </a:ext>
            </a:extLst>
          </p:cNvPr>
          <p:cNvSpPr txBox="1"/>
          <p:nvPr/>
        </p:nvSpPr>
        <p:spPr>
          <a:xfrm>
            <a:off x="1708318" y="2030464"/>
            <a:ext cx="1301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04</a:t>
            </a:r>
            <a:r>
              <a:rPr lang="ko-KR" altLang="en-US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3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5EDD0-7727-4C45-9E8F-6B80BD6B0B83}"/>
              </a:ext>
            </a:extLst>
          </p:cNvPr>
          <p:cNvSpPr txBox="1"/>
          <p:nvPr/>
        </p:nvSpPr>
        <p:spPr>
          <a:xfrm>
            <a:off x="5474776" y="2030464"/>
            <a:ext cx="1301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072F8-5F34-4B82-8AA6-CB81A2927402}"/>
              </a:ext>
            </a:extLst>
          </p:cNvPr>
          <p:cNvSpPr txBox="1"/>
          <p:nvPr/>
        </p:nvSpPr>
        <p:spPr>
          <a:xfrm>
            <a:off x="9175919" y="2030464"/>
            <a:ext cx="1301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06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3C02B7E-53DB-4D5F-84F2-F941C65AF9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3880"/>
          <a:stretch/>
        </p:blipFill>
        <p:spPr>
          <a:xfrm>
            <a:off x="1202322" y="3383592"/>
            <a:ext cx="2426703" cy="428156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EB7A429-158B-410F-9EB9-B8B957EE6E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044"/>
          <a:stretch/>
        </p:blipFill>
        <p:spPr>
          <a:xfrm>
            <a:off x="4952987" y="3383592"/>
            <a:ext cx="2425712" cy="428156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15AA1A7-8996-4B2E-B4F8-2D2134CC2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4682" y="3396342"/>
            <a:ext cx="2425712" cy="432037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064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42EDE3-22DE-4D28-BC0E-E794FE968911}"/>
              </a:ext>
            </a:extLst>
          </p:cNvPr>
          <p:cNvSpPr/>
          <p:nvPr/>
        </p:nvSpPr>
        <p:spPr>
          <a:xfrm>
            <a:off x="0" y="4953836"/>
            <a:ext cx="12192000" cy="1904163"/>
          </a:xfrm>
          <a:prstGeom prst="rect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571B7C-0B8E-4CEF-98AA-F5380FA198CC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F65C78B-ACAD-40C1-A79E-EC0AE10E950E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AFF57CF-BDD0-4F3E-8E8E-17A70ED916B6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상세기능 설명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: APP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31EC053-909A-481D-A1C4-4420A6FB4C17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146" name="Picture 2" descr="Mac Transparent Image">
            <a:extLst>
              <a:ext uri="{FF2B5EF4-FFF2-40B4-BE49-F238E27FC236}">
                <a16:creationId xmlns:a16="http://schemas.microsoft.com/office/drawing/2014/main" id="{4B3A890C-17E8-4A2F-B9FC-9EFDC8ABA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4303" y="1626333"/>
            <a:ext cx="11697904" cy="77961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331C82E-8D89-47D1-8A27-EA9BB758C365}"/>
              </a:ext>
            </a:extLst>
          </p:cNvPr>
          <p:cNvGrpSpPr/>
          <p:nvPr/>
        </p:nvGrpSpPr>
        <p:grpSpPr>
          <a:xfrm>
            <a:off x="7838196" y="2637731"/>
            <a:ext cx="1915405" cy="356850"/>
            <a:chOff x="2080107" y="1300010"/>
            <a:chExt cx="1915405" cy="3568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E7E6B8-DF03-4722-9518-60528C44DD34}"/>
                </a:ext>
              </a:extLst>
            </p:cNvPr>
            <p:cNvSpPr txBox="1"/>
            <p:nvPr/>
          </p:nvSpPr>
          <p:spPr>
            <a:xfrm>
              <a:off x="2693837" y="1319058"/>
              <a:ext cx="1301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메인화면</a:t>
              </a:r>
              <a:r>
                <a:rPr lang="ko-KR" altLang="en-US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endPara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C1667A9-A09F-413B-997D-2E1CFF29964F}"/>
                </a:ext>
              </a:extLst>
            </p:cNvPr>
            <p:cNvSpPr/>
            <p:nvPr/>
          </p:nvSpPr>
          <p:spPr>
            <a:xfrm>
              <a:off x="2552519" y="1300010"/>
              <a:ext cx="356850" cy="356850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137E7-801E-47E4-995D-47C35F415493}"/>
                </a:ext>
              </a:extLst>
            </p:cNvPr>
            <p:cNvSpPr txBox="1"/>
            <p:nvPr/>
          </p:nvSpPr>
          <p:spPr>
            <a:xfrm>
              <a:off x="2080107" y="1333944"/>
              <a:ext cx="13016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01</a:t>
              </a:r>
              <a:r>
                <a:rPr lang="ko-KR" altLang="en-US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BFF1E1-05AA-4B07-8514-AB24CA819AB6}"/>
              </a:ext>
            </a:extLst>
          </p:cNvPr>
          <p:cNvGrpSpPr/>
          <p:nvPr/>
        </p:nvGrpSpPr>
        <p:grpSpPr>
          <a:xfrm>
            <a:off x="7835210" y="3458624"/>
            <a:ext cx="2130937" cy="356850"/>
            <a:chOff x="5846565" y="1294346"/>
            <a:chExt cx="2130937" cy="3568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CFF23A-BB2B-4DF7-BD36-511C63F72ED2}"/>
                </a:ext>
              </a:extLst>
            </p:cNvPr>
            <p:cNvSpPr txBox="1"/>
            <p:nvPr/>
          </p:nvSpPr>
          <p:spPr>
            <a:xfrm>
              <a:off x="6675827" y="1321126"/>
              <a:ext cx="1301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상세보기</a:t>
              </a:r>
              <a:r>
                <a:rPr lang="en-US" altLang="ko-KR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제품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 </a:t>
              </a:r>
              <a:r>
                <a:rPr lang="ko-KR" altLang="en-US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endPara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C307A58-F1C2-4813-B9B6-FE8844133A26}"/>
                </a:ext>
              </a:extLst>
            </p:cNvPr>
            <p:cNvSpPr/>
            <p:nvPr/>
          </p:nvSpPr>
          <p:spPr>
            <a:xfrm>
              <a:off x="6318977" y="1294346"/>
              <a:ext cx="356850" cy="356850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01A87-6620-4E9D-8D2C-46B8B1AB8AD2}"/>
                </a:ext>
              </a:extLst>
            </p:cNvPr>
            <p:cNvSpPr txBox="1"/>
            <p:nvPr/>
          </p:nvSpPr>
          <p:spPr>
            <a:xfrm>
              <a:off x="5846565" y="1333944"/>
              <a:ext cx="13016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02</a:t>
              </a:r>
              <a:r>
                <a:rPr lang="ko-KR" altLang="en-US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B259B3-6C04-4E55-B1E6-881F68F5A70A}"/>
              </a:ext>
            </a:extLst>
          </p:cNvPr>
          <p:cNvGrpSpPr/>
          <p:nvPr/>
        </p:nvGrpSpPr>
        <p:grpSpPr>
          <a:xfrm>
            <a:off x="7836616" y="4314731"/>
            <a:ext cx="2644166" cy="356850"/>
            <a:chOff x="9547708" y="1294346"/>
            <a:chExt cx="2644166" cy="3568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981270-2D3F-4937-A86F-B943598278ED}"/>
                </a:ext>
              </a:extLst>
            </p:cNvPr>
            <p:cNvSpPr txBox="1"/>
            <p:nvPr/>
          </p:nvSpPr>
          <p:spPr>
            <a:xfrm>
              <a:off x="10325647" y="1307139"/>
              <a:ext cx="1866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주문하기 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200" dirty="0" err="1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반려묘</a:t>
              </a:r>
              <a:r>
                <a:rPr lang="ko-KR" altLang="en-US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정보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B886D43-1644-496E-A628-8CAA7856CC8D}"/>
                </a:ext>
              </a:extLst>
            </p:cNvPr>
            <p:cNvSpPr/>
            <p:nvPr/>
          </p:nvSpPr>
          <p:spPr>
            <a:xfrm>
              <a:off x="10019862" y="1294346"/>
              <a:ext cx="356850" cy="356850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CA00BB-2D9E-4F88-83DD-D74CA2836227}"/>
                </a:ext>
              </a:extLst>
            </p:cNvPr>
            <p:cNvSpPr txBox="1"/>
            <p:nvPr/>
          </p:nvSpPr>
          <p:spPr>
            <a:xfrm>
              <a:off x="9547708" y="1333944"/>
              <a:ext cx="13016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03</a:t>
              </a:r>
              <a:r>
                <a:rPr lang="ko-KR" altLang="en-US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B34A35-2E44-43BE-9F6D-D951D180C9B3}"/>
              </a:ext>
            </a:extLst>
          </p:cNvPr>
          <p:cNvSpPr/>
          <p:nvPr/>
        </p:nvSpPr>
        <p:spPr>
          <a:xfrm>
            <a:off x="8129115" y="3271173"/>
            <a:ext cx="2753249" cy="153194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170F021-7914-46D2-9F56-75EF8BB0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5910" y="2278104"/>
            <a:ext cx="8258152" cy="4645210"/>
          </a:xfrm>
          <a:prstGeom prst="round1Rect">
            <a:avLst>
              <a:gd name="adj" fmla="val 731"/>
            </a:avLst>
          </a:prstGeom>
        </p:spPr>
      </p:pic>
    </p:spTree>
    <p:extLst>
      <p:ext uri="{BB962C8B-B14F-4D97-AF65-F5344CB8AC3E}">
        <p14:creationId xmlns:p14="http://schemas.microsoft.com/office/powerpoint/2010/main" val="148664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42EDE3-22DE-4D28-BC0E-E794FE968911}"/>
              </a:ext>
            </a:extLst>
          </p:cNvPr>
          <p:cNvSpPr/>
          <p:nvPr/>
        </p:nvSpPr>
        <p:spPr>
          <a:xfrm>
            <a:off x="0" y="4953836"/>
            <a:ext cx="12192000" cy="1904163"/>
          </a:xfrm>
          <a:prstGeom prst="rect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571B7C-0B8E-4CEF-98AA-F5380FA198CC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F65C78B-ACAD-40C1-A79E-EC0AE10E950E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AFF57CF-BDD0-4F3E-8E8E-17A70ED916B6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상세기능 설명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: APP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31EC053-909A-481D-A1C4-4420A6FB4C17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146" name="Picture 2" descr="Mac Transparent Image">
            <a:extLst>
              <a:ext uri="{FF2B5EF4-FFF2-40B4-BE49-F238E27FC236}">
                <a16:creationId xmlns:a16="http://schemas.microsoft.com/office/drawing/2014/main" id="{4B3A890C-17E8-4A2F-B9FC-9EFDC8ABA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4303" y="1626333"/>
            <a:ext cx="11697904" cy="779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331C82E-8D89-47D1-8A27-EA9BB758C365}"/>
              </a:ext>
            </a:extLst>
          </p:cNvPr>
          <p:cNvGrpSpPr/>
          <p:nvPr/>
        </p:nvGrpSpPr>
        <p:grpSpPr>
          <a:xfrm>
            <a:off x="7838196" y="2637731"/>
            <a:ext cx="1915405" cy="356850"/>
            <a:chOff x="2080107" y="1300010"/>
            <a:chExt cx="1915405" cy="3568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E7E6B8-DF03-4722-9518-60528C44DD34}"/>
                </a:ext>
              </a:extLst>
            </p:cNvPr>
            <p:cNvSpPr txBox="1"/>
            <p:nvPr/>
          </p:nvSpPr>
          <p:spPr>
            <a:xfrm>
              <a:off x="2693837" y="1319058"/>
              <a:ext cx="1301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메인화면</a:t>
              </a:r>
              <a:r>
                <a:rPr lang="ko-KR" altLang="en-US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endPara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C1667A9-A09F-413B-997D-2E1CFF29964F}"/>
                </a:ext>
              </a:extLst>
            </p:cNvPr>
            <p:cNvSpPr/>
            <p:nvPr/>
          </p:nvSpPr>
          <p:spPr>
            <a:xfrm>
              <a:off x="2552519" y="1300010"/>
              <a:ext cx="356850" cy="356850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137E7-801E-47E4-995D-47C35F415493}"/>
                </a:ext>
              </a:extLst>
            </p:cNvPr>
            <p:cNvSpPr txBox="1"/>
            <p:nvPr/>
          </p:nvSpPr>
          <p:spPr>
            <a:xfrm>
              <a:off x="2080107" y="1333944"/>
              <a:ext cx="13016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01</a:t>
              </a:r>
              <a:r>
                <a:rPr lang="ko-KR" altLang="en-US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BFF1E1-05AA-4B07-8514-AB24CA819AB6}"/>
              </a:ext>
            </a:extLst>
          </p:cNvPr>
          <p:cNvGrpSpPr/>
          <p:nvPr/>
        </p:nvGrpSpPr>
        <p:grpSpPr>
          <a:xfrm>
            <a:off x="7835210" y="3458624"/>
            <a:ext cx="2130937" cy="356850"/>
            <a:chOff x="5846565" y="1294346"/>
            <a:chExt cx="2130937" cy="3568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CFF23A-BB2B-4DF7-BD36-511C63F72ED2}"/>
                </a:ext>
              </a:extLst>
            </p:cNvPr>
            <p:cNvSpPr txBox="1"/>
            <p:nvPr/>
          </p:nvSpPr>
          <p:spPr>
            <a:xfrm>
              <a:off x="6675827" y="1321126"/>
              <a:ext cx="1301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상세보기</a:t>
              </a:r>
              <a:r>
                <a:rPr lang="en-US" altLang="ko-KR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제품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 </a:t>
              </a:r>
              <a:r>
                <a:rPr lang="ko-KR" altLang="en-US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endPara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C307A58-F1C2-4813-B9B6-FE8844133A26}"/>
                </a:ext>
              </a:extLst>
            </p:cNvPr>
            <p:cNvSpPr/>
            <p:nvPr/>
          </p:nvSpPr>
          <p:spPr>
            <a:xfrm>
              <a:off x="6318977" y="1294346"/>
              <a:ext cx="356850" cy="356850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01A87-6620-4E9D-8D2C-46B8B1AB8AD2}"/>
                </a:ext>
              </a:extLst>
            </p:cNvPr>
            <p:cNvSpPr txBox="1"/>
            <p:nvPr/>
          </p:nvSpPr>
          <p:spPr>
            <a:xfrm>
              <a:off x="5846565" y="1333944"/>
              <a:ext cx="13016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02</a:t>
              </a:r>
              <a:r>
                <a:rPr lang="ko-KR" altLang="en-US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B259B3-6C04-4E55-B1E6-881F68F5A70A}"/>
              </a:ext>
            </a:extLst>
          </p:cNvPr>
          <p:cNvGrpSpPr/>
          <p:nvPr/>
        </p:nvGrpSpPr>
        <p:grpSpPr>
          <a:xfrm>
            <a:off x="7836616" y="4314731"/>
            <a:ext cx="2644166" cy="356850"/>
            <a:chOff x="9547708" y="1294346"/>
            <a:chExt cx="2644166" cy="3568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981270-2D3F-4937-A86F-B943598278ED}"/>
                </a:ext>
              </a:extLst>
            </p:cNvPr>
            <p:cNvSpPr txBox="1"/>
            <p:nvPr/>
          </p:nvSpPr>
          <p:spPr>
            <a:xfrm>
              <a:off x="10325647" y="1307139"/>
              <a:ext cx="1866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주문하기 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200" dirty="0" err="1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반려묘</a:t>
              </a:r>
              <a:r>
                <a:rPr lang="ko-KR" altLang="en-US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정보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B886D43-1644-496E-A628-8CAA7856CC8D}"/>
                </a:ext>
              </a:extLst>
            </p:cNvPr>
            <p:cNvSpPr/>
            <p:nvPr/>
          </p:nvSpPr>
          <p:spPr>
            <a:xfrm>
              <a:off x="10019862" y="1294346"/>
              <a:ext cx="356850" cy="356850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CA00BB-2D9E-4F88-83DD-D74CA2836227}"/>
                </a:ext>
              </a:extLst>
            </p:cNvPr>
            <p:cNvSpPr txBox="1"/>
            <p:nvPr/>
          </p:nvSpPr>
          <p:spPr>
            <a:xfrm>
              <a:off x="9547708" y="1333944"/>
              <a:ext cx="13016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03</a:t>
              </a:r>
              <a:r>
                <a:rPr lang="ko-KR" altLang="en-US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B34A35-2E44-43BE-9F6D-D951D180C9B3}"/>
              </a:ext>
            </a:extLst>
          </p:cNvPr>
          <p:cNvSpPr/>
          <p:nvPr/>
        </p:nvSpPr>
        <p:spPr>
          <a:xfrm>
            <a:off x="8171043" y="4157806"/>
            <a:ext cx="2753249" cy="64530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978AA9-827A-4266-905B-485571AE99EB}"/>
              </a:ext>
            </a:extLst>
          </p:cNvPr>
          <p:cNvSpPr/>
          <p:nvPr/>
        </p:nvSpPr>
        <p:spPr>
          <a:xfrm>
            <a:off x="8171043" y="2540022"/>
            <a:ext cx="2753249" cy="64530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CC4721F-A481-4C4E-9DDE-A2266DA58A97}"/>
              </a:ext>
            </a:extLst>
          </p:cNvPr>
          <p:cNvGrpSpPr/>
          <p:nvPr/>
        </p:nvGrpSpPr>
        <p:grpSpPr>
          <a:xfrm>
            <a:off x="-395024" y="2276944"/>
            <a:ext cx="8240861" cy="4635484"/>
            <a:chOff x="-405910" y="2278104"/>
            <a:chExt cx="8240861" cy="4635484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163B6EB-EC76-43A7-B7E1-70A234AF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5910" y="2278104"/>
              <a:ext cx="8240861" cy="4635484"/>
            </a:xfrm>
            <a:prstGeom prst="round2SameRect">
              <a:avLst>
                <a:gd name="adj1" fmla="val 228"/>
                <a:gd name="adj2" fmla="val 0"/>
              </a:avLst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DC8EA90-868B-4F13-AA52-E842EC186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249" t="17666" r="17271" b="24920"/>
            <a:stretch/>
          </p:blipFill>
          <p:spPr>
            <a:xfrm>
              <a:off x="1367591" y="4577612"/>
              <a:ext cx="4808565" cy="233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57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42EDE3-22DE-4D28-BC0E-E794FE968911}"/>
              </a:ext>
            </a:extLst>
          </p:cNvPr>
          <p:cNvSpPr/>
          <p:nvPr/>
        </p:nvSpPr>
        <p:spPr>
          <a:xfrm>
            <a:off x="0" y="4953836"/>
            <a:ext cx="12192000" cy="1904163"/>
          </a:xfrm>
          <a:prstGeom prst="rect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571B7C-0B8E-4CEF-98AA-F5380FA198CC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F65C78B-ACAD-40C1-A79E-EC0AE10E950E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AFF57CF-BDD0-4F3E-8E8E-17A70ED916B6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상세기능 설명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: WEB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31EC053-909A-481D-A1C4-4420A6FB4C17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146" name="Picture 2" descr="Mac Transparent Image">
            <a:extLst>
              <a:ext uri="{FF2B5EF4-FFF2-40B4-BE49-F238E27FC236}">
                <a16:creationId xmlns:a16="http://schemas.microsoft.com/office/drawing/2014/main" id="{4B3A890C-17E8-4A2F-B9FC-9EFDC8ABA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4303" y="1626333"/>
            <a:ext cx="11697904" cy="779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331C82E-8D89-47D1-8A27-EA9BB758C365}"/>
              </a:ext>
            </a:extLst>
          </p:cNvPr>
          <p:cNvGrpSpPr/>
          <p:nvPr/>
        </p:nvGrpSpPr>
        <p:grpSpPr>
          <a:xfrm>
            <a:off x="7838196" y="2637731"/>
            <a:ext cx="1915405" cy="356850"/>
            <a:chOff x="2080107" y="1300010"/>
            <a:chExt cx="1915405" cy="3568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E7E6B8-DF03-4722-9518-60528C44DD34}"/>
                </a:ext>
              </a:extLst>
            </p:cNvPr>
            <p:cNvSpPr txBox="1"/>
            <p:nvPr/>
          </p:nvSpPr>
          <p:spPr>
            <a:xfrm>
              <a:off x="2693837" y="1319058"/>
              <a:ext cx="1301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메인화면</a:t>
              </a:r>
              <a:r>
                <a:rPr lang="ko-KR" altLang="en-US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endPara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C1667A9-A09F-413B-997D-2E1CFF29964F}"/>
                </a:ext>
              </a:extLst>
            </p:cNvPr>
            <p:cNvSpPr/>
            <p:nvPr/>
          </p:nvSpPr>
          <p:spPr>
            <a:xfrm>
              <a:off x="2552519" y="1300010"/>
              <a:ext cx="356850" cy="356850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137E7-801E-47E4-995D-47C35F415493}"/>
                </a:ext>
              </a:extLst>
            </p:cNvPr>
            <p:cNvSpPr txBox="1"/>
            <p:nvPr/>
          </p:nvSpPr>
          <p:spPr>
            <a:xfrm>
              <a:off x="2080107" y="1333944"/>
              <a:ext cx="13016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01</a:t>
              </a:r>
              <a:r>
                <a:rPr lang="ko-KR" altLang="en-US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BFF1E1-05AA-4B07-8514-AB24CA819AB6}"/>
              </a:ext>
            </a:extLst>
          </p:cNvPr>
          <p:cNvGrpSpPr/>
          <p:nvPr/>
        </p:nvGrpSpPr>
        <p:grpSpPr>
          <a:xfrm>
            <a:off x="7835210" y="3458624"/>
            <a:ext cx="2130937" cy="356850"/>
            <a:chOff x="5846565" y="1294346"/>
            <a:chExt cx="2130937" cy="3568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CFF23A-BB2B-4DF7-BD36-511C63F72ED2}"/>
                </a:ext>
              </a:extLst>
            </p:cNvPr>
            <p:cNvSpPr txBox="1"/>
            <p:nvPr/>
          </p:nvSpPr>
          <p:spPr>
            <a:xfrm>
              <a:off x="6675827" y="1321126"/>
              <a:ext cx="1301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상세보기</a:t>
              </a:r>
              <a:r>
                <a:rPr lang="en-US" altLang="ko-KR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제품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 </a:t>
              </a:r>
              <a:r>
                <a:rPr lang="ko-KR" altLang="en-US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endPara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C307A58-F1C2-4813-B9B6-FE8844133A26}"/>
                </a:ext>
              </a:extLst>
            </p:cNvPr>
            <p:cNvSpPr/>
            <p:nvPr/>
          </p:nvSpPr>
          <p:spPr>
            <a:xfrm>
              <a:off x="6318977" y="1294346"/>
              <a:ext cx="356850" cy="356850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C01A87-6620-4E9D-8D2C-46B8B1AB8AD2}"/>
                </a:ext>
              </a:extLst>
            </p:cNvPr>
            <p:cNvSpPr txBox="1"/>
            <p:nvPr/>
          </p:nvSpPr>
          <p:spPr>
            <a:xfrm>
              <a:off x="5846565" y="1333944"/>
              <a:ext cx="13016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02</a:t>
              </a:r>
              <a:r>
                <a:rPr lang="ko-KR" altLang="en-US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B259B3-6C04-4E55-B1E6-881F68F5A70A}"/>
              </a:ext>
            </a:extLst>
          </p:cNvPr>
          <p:cNvGrpSpPr/>
          <p:nvPr/>
        </p:nvGrpSpPr>
        <p:grpSpPr>
          <a:xfrm>
            <a:off x="7836616" y="4314731"/>
            <a:ext cx="2644166" cy="356850"/>
            <a:chOff x="9547708" y="1294346"/>
            <a:chExt cx="2644166" cy="3568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981270-2D3F-4937-A86F-B943598278ED}"/>
                </a:ext>
              </a:extLst>
            </p:cNvPr>
            <p:cNvSpPr txBox="1"/>
            <p:nvPr/>
          </p:nvSpPr>
          <p:spPr>
            <a:xfrm>
              <a:off x="10325647" y="1307139"/>
              <a:ext cx="1866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주문하기 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200" dirty="0" err="1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반려묘</a:t>
              </a:r>
              <a:r>
                <a:rPr lang="ko-KR" altLang="en-US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정보</a:t>
              </a:r>
              <a:r>
                <a:rPr lang="en-US" altLang="ko-KR" sz="12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B886D43-1644-496E-A628-8CAA7856CC8D}"/>
                </a:ext>
              </a:extLst>
            </p:cNvPr>
            <p:cNvSpPr/>
            <p:nvPr/>
          </p:nvSpPr>
          <p:spPr>
            <a:xfrm>
              <a:off x="10019862" y="1294346"/>
              <a:ext cx="356850" cy="356850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CA00BB-2D9E-4F88-83DD-D74CA2836227}"/>
                </a:ext>
              </a:extLst>
            </p:cNvPr>
            <p:cNvSpPr txBox="1"/>
            <p:nvPr/>
          </p:nvSpPr>
          <p:spPr>
            <a:xfrm>
              <a:off x="9547708" y="1333944"/>
              <a:ext cx="13016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03</a:t>
              </a:r>
              <a:r>
                <a:rPr lang="ko-KR" altLang="en-US" sz="1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B34A35-2E44-43BE-9F6D-D951D180C9B3}"/>
              </a:ext>
            </a:extLst>
          </p:cNvPr>
          <p:cNvSpPr/>
          <p:nvPr/>
        </p:nvSpPr>
        <p:spPr>
          <a:xfrm>
            <a:off x="8171043" y="2389306"/>
            <a:ext cx="2753249" cy="1602163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210CDB2-8ECC-4FB9-A495-682FEE627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5024" y="2278104"/>
            <a:ext cx="8240861" cy="4635485"/>
          </a:xfrm>
          <a:prstGeom prst="round2SameRect">
            <a:avLst>
              <a:gd name="adj1" fmla="val 463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08258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, 실내이(가) 표시된 사진&#10;&#10;높은 신뢰도로 생성된 설명">
            <a:extLst>
              <a:ext uri="{FF2B5EF4-FFF2-40B4-BE49-F238E27FC236}">
                <a16:creationId xmlns:a16="http://schemas.microsoft.com/office/drawing/2014/main" id="{660004A0-7AC7-4FA2-B36F-8D890CDB2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-57" r="7489" b="-1"/>
          <a:stretch/>
        </p:blipFill>
        <p:spPr>
          <a:xfrm>
            <a:off x="3048000" y="0"/>
            <a:ext cx="3048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781DCB-F85B-4772-AF9E-D7418EEAC5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" t="7" r="6909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9" name="그림 8" descr="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94E611E6-A7D0-4E15-AD27-22D0EAD8F2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8" t="1" b="1640"/>
          <a:stretch/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pic>
        <p:nvPicPr>
          <p:cNvPr id="13" name="그림 12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3D9796D0-CC51-4214-87F9-DC99058B47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/>
          <a:stretch/>
        </p:blipFill>
        <p:spPr>
          <a:xfrm>
            <a:off x="6096000" y="0"/>
            <a:ext cx="3048000" cy="6858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46C0E49-F06B-4BBC-B23C-5D96DCFA4BEA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0E9374-2973-448B-B82F-C65E86650B07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1BE4BC-DD4F-458E-984B-D46ECDE7E5B2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상품 구성 및 패키지 디자인 </a:t>
              </a:r>
              <a:endParaRPr lang="en-US" altLang="ko-KR" sz="1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2C89E-852C-4083-8696-92C1C180012E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42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568896F-7FFC-4DA3-B1E6-79BCD9E00980}"/>
              </a:ext>
            </a:extLst>
          </p:cNvPr>
          <p:cNvSpPr/>
          <p:nvPr/>
        </p:nvSpPr>
        <p:spPr>
          <a:xfrm>
            <a:off x="939047" y="2543413"/>
            <a:ext cx="3174394" cy="3174394"/>
          </a:xfrm>
          <a:prstGeom prst="ellipse">
            <a:avLst/>
          </a:prstGeom>
          <a:noFill/>
          <a:ln w="19050">
            <a:solidFill>
              <a:srgbClr val="E68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EFD487-EB48-4169-A77E-B80FDE4F6946}"/>
              </a:ext>
            </a:extLst>
          </p:cNvPr>
          <p:cNvSpPr/>
          <p:nvPr/>
        </p:nvSpPr>
        <p:spPr>
          <a:xfrm>
            <a:off x="1239578" y="3227075"/>
            <a:ext cx="257333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 </a:t>
            </a:r>
            <a:b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약 </a:t>
            </a:r>
            <a: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2.6</a:t>
            </a:r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조원</a:t>
            </a:r>
            <a:endParaRPr lang="en-US" altLang="ko-KR" sz="24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endParaRPr lang="en-US" altLang="ko-KR" sz="11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b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사료</a:t>
            </a:r>
            <a: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용품시장 </a:t>
            </a:r>
            <a:b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8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60%</a:t>
            </a:r>
            <a:endParaRPr lang="ko-KR" altLang="en-US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351040C-0935-40A1-B17B-1164DF1F49B9}"/>
              </a:ext>
            </a:extLst>
          </p:cNvPr>
          <p:cNvSpPr/>
          <p:nvPr/>
        </p:nvSpPr>
        <p:spPr>
          <a:xfrm>
            <a:off x="4285362" y="2543413"/>
            <a:ext cx="3174394" cy="3174394"/>
          </a:xfrm>
          <a:prstGeom prst="ellipse">
            <a:avLst/>
          </a:prstGeom>
          <a:noFill/>
          <a:ln w="19050">
            <a:solidFill>
              <a:srgbClr val="E68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FAC3B5-0E05-42D0-B0EC-CCF408D3A6A3}"/>
              </a:ext>
            </a:extLst>
          </p:cNvPr>
          <p:cNvSpPr/>
          <p:nvPr/>
        </p:nvSpPr>
        <p:spPr>
          <a:xfrm>
            <a:off x="4596779" y="3457908"/>
            <a:ext cx="257333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반려묘</a:t>
            </a: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189</a:t>
            </a:r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만두</a:t>
            </a:r>
            <a:endParaRPr lang="en-US" altLang="ko-KR" sz="24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105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b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dirty="0" err="1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반려묘</a:t>
            </a: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양육가구 </a:t>
            </a:r>
            <a:b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300</a:t>
            </a:r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만 가구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2CA4224-EEE6-41F7-9D3E-5599A53140BA}"/>
              </a:ext>
            </a:extLst>
          </p:cNvPr>
          <p:cNvCxnSpPr/>
          <p:nvPr/>
        </p:nvCxnSpPr>
        <p:spPr>
          <a:xfrm>
            <a:off x="1164771" y="4141893"/>
            <a:ext cx="2703624" cy="0"/>
          </a:xfrm>
          <a:prstGeom prst="line">
            <a:avLst/>
          </a:prstGeom>
          <a:ln w="1270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7F2591B-53A0-4A69-A90E-E30506BC1FA3}"/>
              </a:ext>
            </a:extLst>
          </p:cNvPr>
          <p:cNvCxnSpPr/>
          <p:nvPr/>
        </p:nvCxnSpPr>
        <p:spPr>
          <a:xfrm>
            <a:off x="4550228" y="4141893"/>
            <a:ext cx="2703624" cy="0"/>
          </a:xfrm>
          <a:prstGeom prst="line">
            <a:avLst/>
          </a:prstGeom>
          <a:ln w="1270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408112-9B89-4830-804A-E084DD208DD2}"/>
              </a:ext>
            </a:extLst>
          </p:cNvPr>
          <p:cNvSpPr/>
          <p:nvPr/>
        </p:nvSpPr>
        <p:spPr>
          <a:xfrm>
            <a:off x="939047" y="1994619"/>
            <a:ext cx="3373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전체 시장에서 반려동물 사료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용품 비중 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65EB0C-7056-4413-8B3F-FF6166959C7F}"/>
              </a:ext>
            </a:extLst>
          </p:cNvPr>
          <p:cNvSpPr/>
          <p:nvPr/>
        </p:nvSpPr>
        <p:spPr>
          <a:xfrm>
            <a:off x="4816930" y="1997350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반려묘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용품 상승세 정도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FA99C5-173D-4C32-841B-D5E8AA1EA468}"/>
              </a:ext>
            </a:extLst>
          </p:cNvPr>
          <p:cNvSpPr/>
          <p:nvPr/>
        </p:nvSpPr>
        <p:spPr>
          <a:xfrm>
            <a:off x="8303923" y="1997349"/>
            <a:ext cx="30267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구매력 정도 비교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반려견대비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여성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BAC65C-4DAE-44A1-A20A-19469FFC8614}"/>
              </a:ext>
            </a:extLst>
          </p:cNvPr>
          <p:cNvGrpSpPr/>
          <p:nvPr/>
        </p:nvGrpSpPr>
        <p:grpSpPr>
          <a:xfrm>
            <a:off x="8137071" y="2522497"/>
            <a:ext cx="3488713" cy="3255507"/>
            <a:chOff x="7919516" y="2355200"/>
            <a:chExt cx="3174267" cy="296208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706E9F6-C909-419F-8982-2719825E164A}"/>
                </a:ext>
              </a:extLst>
            </p:cNvPr>
            <p:cNvSpPr/>
            <p:nvPr/>
          </p:nvSpPr>
          <p:spPr>
            <a:xfrm>
              <a:off x="8442669" y="4274259"/>
              <a:ext cx="269663" cy="594432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5FB415-1652-4957-A80B-CE30223A51A1}"/>
                </a:ext>
              </a:extLst>
            </p:cNvPr>
            <p:cNvSpPr/>
            <p:nvPr/>
          </p:nvSpPr>
          <p:spPr>
            <a:xfrm>
              <a:off x="8808377" y="2698313"/>
              <a:ext cx="269663" cy="2170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0B6816-B8FC-4881-A743-79156049B001}"/>
                </a:ext>
              </a:extLst>
            </p:cNvPr>
            <p:cNvSpPr/>
            <p:nvPr/>
          </p:nvSpPr>
          <p:spPr>
            <a:xfrm>
              <a:off x="9506650" y="2578407"/>
              <a:ext cx="269663" cy="2290285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67A9C2-2955-4220-9AE5-194140C2639D}"/>
                </a:ext>
              </a:extLst>
            </p:cNvPr>
            <p:cNvSpPr/>
            <p:nvPr/>
          </p:nvSpPr>
          <p:spPr>
            <a:xfrm>
              <a:off x="9872358" y="3916474"/>
              <a:ext cx="269663" cy="9522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7ADA46F-BFA7-405A-B32E-B7014D871398}"/>
                </a:ext>
              </a:extLst>
            </p:cNvPr>
            <p:cNvSpPr/>
            <p:nvPr/>
          </p:nvSpPr>
          <p:spPr>
            <a:xfrm>
              <a:off x="7919516" y="5009503"/>
              <a:ext cx="31742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반려묘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/ </a:t>
              </a:r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반려견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양육 가구 수 및 구매력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F173D67-B734-416B-80B7-591DEA5F2C3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028" y="4868691"/>
              <a:ext cx="21573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2CA3D31-A05D-40FE-9682-36B47AF19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8028" y="2355200"/>
              <a:ext cx="0" cy="25134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35C5466-7045-4CA4-847E-4ABDDEB5FFBE}"/>
                </a:ext>
              </a:extLst>
            </p:cNvPr>
            <p:cNvGrpSpPr/>
            <p:nvPr/>
          </p:nvGrpSpPr>
          <p:grpSpPr>
            <a:xfrm>
              <a:off x="10007189" y="2575043"/>
              <a:ext cx="952951" cy="612577"/>
              <a:chOff x="9829911" y="2130904"/>
              <a:chExt cx="952951" cy="61257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4725BE0-2E3F-490D-99EB-B1D9BDAB2FA8}"/>
                  </a:ext>
                </a:extLst>
              </p:cNvPr>
              <p:cNvSpPr/>
              <p:nvPr/>
            </p:nvSpPr>
            <p:spPr>
              <a:xfrm>
                <a:off x="9837126" y="2130904"/>
                <a:ext cx="6799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반려묘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35BDB74-33AC-458B-A14B-30E4FF5DD6B5}"/>
                  </a:ext>
                </a:extLst>
              </p:cNvPr>
              <p:cNvSpPr/>
              <p:nvPr/>
            </p:nvSpPr>
            <p:spPr>
              <a:xfrm>
                <a:off x="10513199" y="2235294"/>
                <a:ext cx="269663" cy="119906"/>
              </a:xfrm>
              <a:prstGeom prst="rect">
                <a:avLst/>
              </a:prstGeom>
              <a:solidFill>
                <a:srgbClr val="E687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71BF603-B0DC-4D6F-98F8-A62CF1784070}"/>
                  </a:ext>
                </a:extLst>
              </p:cNvPr>
              <p:cNvSpPr/>
              <p:nvPr/>
            </p:nvSpPr>
            <p:spPr>
              <a:xfrm>
                <a:off x="9829911" y="2435704"/>
                <a:ext cx="6944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반려견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4F75ED8-FAF7-4AEF-B3B6-045516EA4640}"/>
                  </a:ext>
                </a:extLst>
              </p:cNvPr>
              <p:cNvSpPr/>
              <p:nvPr/>
            </p:nvSpPr>
            <p:spPr>
              <a:xfrm>
                <a:off x="10513199" y="2540094"/>
                <a:ext cx="269663" cy="11990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B43184A-50C1-4300-80A9-E845CC491D51}"/>
              </a:ext>
            </a:extLst>
          </p:cNvPr>
          <p:cNvGrpSpPr/>
          <p:nvPr/>
        </p:nvGrpSpPr>
        <p:grpSpPr>
          <a:xfrm>
            <a:off x="8294230" y="2540682"/>
            <a:ext cx="3174394" cy="3174394"/>
            <a:chOff x="7940571" y="2142886"/>
            <a:chExt cx="3174394" cy="317439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DA94D57-EDFB-4D98-A8BA-BD87BDAB1770}"/>
                </a:ext>
              </a:extLst>
            </p:cNvPr>
            <p:cNvSpPr/>
            <p:nvPr/>
          </p:nvSpPr>
          <p:spPr>
            <a:xfrm>
              <a:off x="7940571" y="2142886"/>
              <a:ext cx="3174394" cy="3174394"/>
            </a:xfrm>
            <a:prstGeom prst="ellipse">
              <a:avLst/>
            </a:prstGeom>
            <a:solidFill>
              <a:srgbClr val="E68789">
                <a:alpha val="89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72BCF5-CC17-42DA-8562-BBBE8AF0FF73}"/>
                </a:ext>
              </a:extLst>
            </p:cNvPr>
            <p:cNvSpPr/>
            <p:nvPr/>
          </p:nvSpPr>
          <p:spPr>
            <a:xfrm>
              <a:off x="8248347" y="3425055"/>
              <a:ext cx="25587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양육가구 수는 </a:t>
              </a:r>
              <a:r>
                <a:rPr lang="en-US" altLang="ko-KR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1/3</a:t>
              </a:r>
              <a:r>
                <a:rPr lang="ko-KR" altLang="en-US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이지만 </a:t>
              </a:r>
              <a:br>
                <a:rPr lang="en-US" altLang="ko-KR" sz="1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구매력은 </a:t>
              </a:r>
              <a:r>
                <a:rPr lang="en-US" altLang="ko-KR" sz="24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3</a:t>
              </a:r>
              <a:r>
                <a:rPr lang="ko-KR" altLang="en-US" sz="24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배 이상</a:t>
              </a:r>
              <a:endParaRPr lang="ko-KR" altLang="en-US" sz="14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FC30D1C-17D7-4C98-A709-290444004D9E}"/>
              </a:ext>
            </a:extLst>
          </p:cNvPr>
          <p:cNvGrpSpPr/>
          <p:nvPr/>
        </p:nvGrpSpPr>
        <p:grpSpPr>
          <a:xfrm>
            <a:off x="0" y="0"/>
            <a:ext cx="12192000" cy="1105294"/>
            <a:chOff x="0" y="0"/>
            <a:chExt cx="12192000" cy="110529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67A544B-496E-4672-A5EE-3D815A28DABE}"/>
                </a:ext>
              </a:extLst>
            </p:cNvPr>
            <p:cNvSpPr/>
            <p:nvPr/>
          </p:nvSpPr>
          <p:spPr>
            <a:xfrm>
              <a:off x="0" y="0"/>
              <a:ext cx="12192000" cy="1105294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2BFDE3B-794E-482C-9FE9-FF019560603B}"/>
                </a:ext>
              </a:extLst>
            </p:cNvPr>
            <p:cNvGrpSpPr/>
            <p:nvPr/>
          </p:nvGrpSpPr>
          <p:grpSpPr>
            <a:xfrm>
              <a:off x="350721" y="251908"/>
              <a:ext cx="3010322" cy="619908"/>
              <a:chOff x="350721" y="211716"/>
              <a:chExt cx="3010322" cy="619908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24FA857-EE53-4F18-B91F-D343B10A86AF}"/>
                  </a:ext>
                </a:extLst>
              </p:cNvPr>
              <p:cNvSpPr/>
              <p:nvPr/>
            </p:nvSpPr>
            <p:spPr>
              <a:xfrm>
                <a:off x="487214" y="211716"/>
                <a:ext cx="287382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Meow Box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4641388-55DA-4080-B89D-4A6E716867E0}"/>
                  </a:ext>
                </a:extLst>
              </p:cNvPr>
              <p:cNvSpPr/>
              <p:nvPr/>
            </p:nvSpPr>
            <p:spPr>
              <a:xfrm>
                <a:off x="487214" y="493070"/>
                <a:ext cx="287382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시장조사</a:t>
                </a:r>
                <a:endParaRPr lang="en-US" altLang="ko-KR" sz="16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C5B9A84E-898C-4364-BD9A-FDD21AC8BEEA}"/>
                  </a:ext>
                </a:extLst>
              </p:cNvPr>
              <p:cNvSpPr/>
              <p:nvPr/>
            </p:nvSpPr>
            <p:spPr>
              <a:xfrm rot="10800000" flipV="1">
                <a:off x="350721" y="313419"/>
                <a:ext cx="105378" cy="1053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aseline="-25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34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568896F-7FFC-4DA3-B1E6-79BCD9E00980}"/>
              </a:ext>
            </a:extLst>
          </p:cNvPr>
          <p:cNvSpPr/>
          <p:nvPr/>
        </p:nvSpPr>
        <p:spPr>
          <a:xfrm>
            <a:off x="939047" y="2543413"/>
            <a:ext cx="3174394" cy="3174394"/>
          </a:xfrm>
          <a:prstGeom prst="ellipse">
            <a:avLst/>
          </a:prstGeom>
          <a:noFill/>
          <a:ln w="19050">
            <a:solidFill>
              <a:srgbClr val="E68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EFD487-EB48-4169-A77E-B80FDE4F6946}"/>
              </a:ext>
            </a:extLst>
          </p:cNvPr>
          <p:cNvSpPr/>
          <p:nvPr/>
        </p:nvSpPr>
        <p:spPr>
          <a:xfrm>
            <a:off x="1239578" y="3227075"/>
            <a:ext cx="257333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 </a:t>
            </a:r>
            <a:b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약 </a:t>
            </a:r>
            <a: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2.6</a:t>
            </a:r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조원</a:t>
            </a:r>
            <a:endParaRPr lang="en-US" altLang="ko-KR" sz="24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endParaRPr lang="en-US" altLang="ko-KR" sz="11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b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사료</a:t>
            </a:r>
            <a: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용품시장 </a:t>
            </a:r>
            <a:b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8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60%</a:t>
            </a:r>
            <a:endParaRPr lang="ko-KR" altLang="en-US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351040C-0935-40A1-B17B-1164DF1F49B9}"/>
              </a:ext>
            </a:extLst>
          </p:cNvPr>
          <p:cNvSpPr/>
          <p:nvPr/>
        </p:nvSpPr>
        <p:spPr>
          <a:xfrm>
            <a:off x="4285362" y="2543413"/>
            <a:ext cx="3174394" cy="3174394"/>
          </a:xfrm>
          <a:prstGeom prst="ellipse">
            <a:avLst/>
          </a:prstGeom>
          <a:noFill/>
          <a:ln w="19050">
            <a:solidFill>
              <a:srgbClr val="E68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FAC3B5-0E05-42D0-B0EC-CCF408D3A6A3}"/>
              </a:ext>
            </a:extLst>
          </p:cNvPr>
          <p:cNvSpPr/>
          <p:nvPr/>
        </p:nvSpPr>
        <p:spPr>
          <a:xfrm>
            <a:off x="4596779" y="3457908"/>
            <a:ext cx="257333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반려묘</a:t>
            </a: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189</a:t>
            </a:r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만두</a:t>
            </a:r>
            <a:endParaRPr lang="en-US" altLang="ko-KR" sz="24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105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b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dirty="0" err="1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반려묘</a:t>
            </a:r>
            <a:r>
              <a:rPr lang="ko-KR" altLang="en-US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양육가구 </a:t>
            </a:r>
            <a:br>
              <a:rPr lang="en-US" altLang="ko-KR" dirty="0">
                <a:solidFill>
                  <a:srgbClr val="E687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300</a:t>
            </a:r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만 가구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2CA4224-EEE6-41F7-9D3E-5599A53140BA}"/>
              </a:ext>
            </a:extLst>
          </p:cNvPr>
          <p:cNvCxnSpPr/>
          <p:nvPr/>
        </p:nvCxnSpPr>
        <p:spPr>
          <a:xfrm>
            <a:off x="1164771" y="4141893"/>
            <a:ext cx="2703624" cy="0"/>
          </a:xfrm>
          <a:prstGeom prst="line">
            <a:avLst/>
          </a:prstGeom>
          <a:ln w="1270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7F2591B-53A0-4A69-A90E-E30506BC1FA3}"/>
              </a:ext>
            </a:extLst>
          </p:cNvPr>
          <p:cNvCxnSpPr/>
          <p:nvPr/>
        </p:nvCxnSpPr>
        <p:spPr>
          <a:xfrm>
            <a:off x="4550228" y="4141893"/>
            <a:ext cx="2703624" cy="0"/>
          </a:xfrm>
          <a:prstGeom prst="line">
            <a:avLst/>
          </a:prstGeom>
          <a:ln w="1270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408112-9B89-4830-804A-E084DD208DD2}"/>
              </a:ext>
            </a:extLst>
          </p:cNvPr>
          <p:cNvSpPr/>
          <p:nvPr/>
        </p:nvSpPr>
        <p:spPr>
          <a:xfrm>
            <a:off x="939047" y="1994619"/>
            <a:ext cx="3373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전체 시장에서 반려동물 사료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용품 비중 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65EB0C-7056-4413-8B3F-FF6166959C7F}"/>
              </a:ext>
            </a:extLst>
          </p:cNvPr>
          <p:cNvSpPr/>
          <p:nvPr/>
        </p:nvSpPr>
        <p:spPr>
          <a:xfrm>
            <a:off x="4816930" y="1997350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반려묘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용품 상승세 정도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FA99C5-173D-4C32-841B-D5E8AA1EA468}"/>
              </a:ext>
            </a:extLst>
          </p:cNvPr>
          <p:cNvSpPr/>
          <p:nvPr/>
        </p:nvSpPr>
        <p:spPr>
          <a:xfrm>
            <a:off x="8303923" y="1997349"/>
            <a:ext cx="30267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구매력 정도 비교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반려견대비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여성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BAC65C-4DAE-44A1-A20A-19469FFC8614}"/>
              </a:ext>
            </a:extLst>
          </p:cNvPr>
          <p:cNvGrpSpPr/>
          <p:nvPr/>
        </p:nvGrpSpPr>
        <p:grpSpPr>
          <a:xfrm>
            <a:off x="8137071" y="2522497"/>
            <a:ext cx="3488713" cy="3255507"/>
            <a:chOff x="7919516" y="2355200"/>
            <a:chExt cx="3174267" cy="296208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706E9F6-C909-419F-8982-2719825E164A}"/>
                </a:ext>
              </a:extLst>
            </p:cNvPr>
            <p:cNvSpPr/>
            <p:nvPr/>
          </p:nvSpPr>
          <p:spPr>
            <a:xfrm>
              <a:off x="8442669" y="4274259"/>
              <a:ext cx="269663" cy="594432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5FB415-1652-4957-A80B-CE30223A51A1}"/>
                </a:ext>
              </a:extLst>
            </p:cNvPr>
            <p:cNvSpPr/>
            <p:nvPr/>
          </p:nvSpPr>
          <p:spPr>
            <a:xfrm>
              <a:off x="8808377" y="2698313"/>
              <a:ext cx="269663" cy="2170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0B6816-B8FC-4881-A743-79156049B001}"/>
                </a:ext>
              </a:extLst>
            </p:cNvPr>
            <p:cNvSpPr/>
            <p:nvPr/>
          </p:nvSpPr>
          <p:spPr>
            <a:xfrm>
              <a:off x="9506650" y="2578407"/>
              <a:ext cx="269663" cy="2290285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67A9C2-2955-4220-9AE5-194140C2639D}"/>
                </a:ext>
              </a:extLst>
            </p:cNvPr>
            <p:cNvSpPr/>
            <p:nvPr/>
          </p:nvSpPr>
          <p:spPr>
            <a:xfrm>
              <a:off x="9872358" y="3916474"/>
              <a:ext cx="269663" cy="9522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7ADA46F-BFA7-405A-B32E-B7014D871398}"/>
                </a:ext>
              </a:extLst>
            </p:cNvPr>
            <p:cNvSpPr/>
            <p:nvPr/>
          </p:nvSpPr>
          <p:spPr>
            <a:xfrm>
              <a:off x="7919516" y="5009503"/>
              <a:ext cx="31742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반려묘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/ </a:t>
              </a:r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반려견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양육 가구 수 및 구매력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F173D67-B734-416B-80B7-591DEA5F2C3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028" y="4868691"/>
              <a:ext cx="21573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2CA3D31-A05D-40FE-9682-36B47AF19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8028" y="2355200"/>
              <a:ext cx="0" cy="25134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35C5466-7045-4CA4-847E-4ABDDEB5FFBE}"/>
                </a:ext>
              </a:extLst>
            </p:cNvPr>
            <p:cNvGrpSpPr/>
            <p:nvPr/>
          </p:nvGrpSpPr>
          <p:grpSpPr>
            <a:xfrm>
              <a:off x="10007189" y="2575043"/>
              <a:ext cx="952951" cy="612577"/>
              <a:chOff x="9829911" y="2130904"/>
              <a:chExt cx="952951" cy="61257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4725BE0-2E3F-490D-99EB-B1D9BDAB2FA8}"/>
                  </a:ext>
                </a:extLst>
              </p:cNvPr>
              <p:cNvSpPr/>
              <p:nvPr/>
            </p:nvSpPr>
            <p:spPr>
              <a:xfrm>
                <a:off x="9837126" y="2130904"/>
                <a:ext cx="6799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반려묘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35BDB74-33AC-458B-A14B-30E4FF5DD6B5}"/>
                  </a:ext>
                </a:extLst>
              </p:cNvPr>
              <p:cNvSpPr/>
              <p:nvPr/>
            </p:nvSpPr>
            <p:spPr>
              <a:xfrm>
                <a:off x="10513199" y="2235294"/>
                <a:ext cx="269663" cy="119906"/>
              </a:xfrm>
              <a:prstGeom prst="rect">
                <a:avLst/>
              </a:prstGeom>
              <a:solidFill>
                <a:srgbClr val="E687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71BF603-B0DC-4D6F-98F8-A62CF1784070}"/>
                  </a:ext>
                </a:extLst>
              </p:cNvPr>
              <p:cNvSpPr/>
              <p:nvPr/>
            </p:nvSpPr>
            <p:spPr>
              <a:xfrm>
                <a:off x="9829911" y="2435704"/>
                <a:ext cx="6944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반려견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4F75ED8-FAF7-4AEF-B3B6-045516EA4640}"/>
                  </a:ext>
                </a:extLst>
              </p:cNvPr>
              <p:cNvSpPr/>
              <p:nvPr/>
            </p:nvSpPr>
            <p:spPr>
              <a:xfrm>
                <a:off x="10513199" y="2540094"/>
                <a:ext cx="269663" cy="11990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B43184A-50C1-4300-80A9-E845CC491D51}"/>
              </a:ext>
            </a:extLst>
          </p:cNvPr>
          <p:cNvGrpSpPr/>
          <p:nvPr/>
        </p:nvGrpSpPr>
        <p:grpSpPr>
          <a:xfrm>
            <a:off x="8294230" y="2540682"/>
            <a:ext cx="3174394" cy="3174394"/>
            <a:chOff x="7940571" y="2142886"/>
            <a:chExt cx="3174394" cy="317439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DA94D57-EDFB-4D98-A8BA-BD87BDAB1770}"/>
                </a:ext>
              </a:extLst>
            </p:cNvPr>
            <p:cNvSpPr/>
            <p:nvPr/>
          </p:nvSpPr>
          <p:spPr>
            <a:xfrm>
              <a:off x="7940571" y="2142886"/>
              <a:ext cx="3174394" cy="3174394"/>
            </a:xfrm>
            <a:prstGeom prst="ellipse">
              <a:avLst/>
            </a:prstGeom>
            <a:solidFill>
              <a:srgbClr val="E68789">
                <a:alpha val="89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72BCF5-CC17-42DA-8562-BBBE8AF0FF73}"/>
                </a:ext>
              </a:extLst>
            </p:cNvPr>
            <p:cNvSpPr/>
            <p:nvPr/>
          </p:nvSpPr>
          <p:spPr>
            <a:xfrm>
              <a:off x="8248347" y="3425055"/>
              <a:ext cx="25587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양육가구 수는 </a:t>
              </a:r>
              <a:r>
                <a:rPr lang="en-US" altLang="ko-KR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1/3</a:t>
              </a:r>
              <a:r>
                <a:rPr lang="ko-KR" altLang="en-US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이지만 </a:t>
              </a:r>
              <a:br>
                <a:rPr lang="en-US" altLang="ko-KR" sz="1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구매력은 </a:t>
              </a:r>
              <a:r>
                <a:rPr lang="en-US" altLang="ko-KR" sz="24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3</a:t>
              </a:r>
              <a:r>
                <a:rPr lang="ko-KR" altLang="en-US" sz="24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배 이상</a:t>
              </a:r>
              <a:endParaRPr lang="ko-KR" altLang="en-US" sz="14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FC30D1C-17D7-4C98-A709-290444004D9E}"/>
              </a:ext>
            </a:extLst>
          </p:cNvPr>
          <p:cNvGrpSpPr/>
          <p:nvPr/>
        </p:nvGrpSpPr>
        <p:grpSpPr>
          <a:xfrm>
            <a:off x="0" y="0"/>
            <a:ext cx="12192000" cy="1105294"/>
            <a:chOff x="0" y="0"/>
            <a:chExt cx="12192000" cy="110529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67A544B-496E-4672-A5EE-3D815A28DABE}"/>
                </a:ext>
              </a:extLst>
            </p:cNvPr>
            <p:cNvSpPr/>
            <p:nvPr/>
          </p:nvSpPr>
          <p:spPr>
            <a:xfrm>
              <a:off x="0" y="0"/>
              <a:ext cx="12192000" cy="1105294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2BFDE3B-794E-482C-9FE9-FF019560603B}"/>
                </a:ext>
              </a:extLst>
            </p:cNvPr>
            <p:cNvGrpSpPr/>
            <p:nvPr/>
          </p:nvGrpSpPr>
          <p:grpSpPr>
            <a:xfrm>
              <a:off x="350721" y="251908"/>
              <a:ext cx="3010322" cy="619908"/>
              <a:chOff x="350721" y="211716"/>
              <a:chExt cx="3010322" cy="619908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24FA857-EE53-4F18-B91F-D343B10A86AF}"/>
                  </a:ext>
                </a:extLst>
              </p:cNvPr>
              <p:cNvSpPr/>
              <p:nvPr/>
            </p:nvSpPr>
            <p:spPr>
              <a:xfrm>
                <a:off x="487214" y="211716"/>
                <a:ext cx="287382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Meow Box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4641388-55DA-4080-B89D-4A6E716867E0}"/>
                  </a:ext>
                </a:extLst>
              </p:cNvPr>
              <p:cNvSpPr/>
              <p:nvPr/>
            </p:nvSpPr>
            <p:spPr>
              <a:xfrm>
                <a:off x="487214" y="493070"/>
                <a:ext cx="287382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시장조사</a:t>
                </a:r>
                <a:endParaRPr lang="en-US" altLang="ko-KR" sz="16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C5B9A84E-898C-4364-BD9A-FDD21AC8BEEA}"/>
                  </a:ext>
                </a:extLst>
              </p:cNvPr>
              <p:cNvSpPr/>
              <p:nvPr/>
            </p:nvSpPr>
            <p:spPr>
              <a:xfrm rot="10800000" flipV="1">
                <a:off x="350721" y="313419"/>
                <a:ext cx="105378" cy="1053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aseline="-25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318F43-5A50-45F6-9F20-B935A54F681E}"/>
              </a:ext>
            </a:extLst>
          </p:cNvPr>
          <p:cNvSpPr/>
          <p:nvPr/>
        </p:nvSpPr>
        <p:spPr>
          <a:xfrm>
            <a:off x="0" y="0"/>
            <a:ext cx="12192000" cy="686331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EE6D47-0024-4738-B27F-EF5ABC01A36B}"/>
              </a:ext>
            </a:extLst>
          </p:cNvPr>
          <p:cNvGrpSpPr/>
          <p:nvPr/>
        </p:nvGrpSpPr>
        <p:grpSpPr>
          <a:xfrm>
            <a:off x="3526107" y="2741209"/>
            <a:ext cx="4744460" cy="1683420"/>
            <a:chOff x="3526107" y="2627640"/>
            <a:chExt cx="4744460" cy="168342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D020C7B-C4BF-4832-8BA2-1EC73D4A8BD1}"/>
                </a:ext>
              </a:extLst>
            </p:cNvPr>
            <p:cNvGrpSpPr/>
            <p:nvPr/>
          </p:nvGrpSpPr>
          <p:grpSpPr>
            <a:xfrm>
              <a:off x="3635754" y="2627640"/>
              <a:ext cx="4469219" cy="1531025"/>
              <a:chOff x="3641760" y="2693532"/>
              <a:chExt cx="4469219" cy="153102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5F8EDC0-F7D6-4F58-A40B-18FB296BE7E6}"/>
                  </a:ext>
                </a:extLst>
              </p:cNvPr>
              <p:cNvSpPr/>
              <p:nvPr/>
            </p:nvSpPr>
            <p:spPr>
              <a:xfrm>
                <a:off x="3641760" y="3085784"/>
                <a:ext cx="4469219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수의사 자문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br>
                  <a:rPr lang="en-US" altLang="ko-KR" sz="20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</a:br>
                <a:r>
                  <a:rPr lang="ko-KR" altLang="en-US" sz="20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반려 묘주의 약 </a:t>
                </a:r>
                <a:r>
                  <a:rPr lang="en-US" altLang="ko-KR" sz="4800" dirty="0"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90%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가 여성</a:t>
                </a: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88E37E39-E89D-49F9-BA70-1963C5BAB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9900" y="2693532"/>
                <a:ext cx="71959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B5D0A2F-1155-4A88-9348-5726F407F5BB}"/>
                </a:ext>
              </a:extLst>
            </p:cNvPr>
            <p:cNvSpPr/>
            <p:nvPr/>
          </p:nvSpPr>
          <p:spPr>
            <a:xfrm>
              <a:off x="3526107" y="2627640"/>
              <a:ext cx="4744460" cy="168342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170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\\psf\Home\Desktop\4c8688b8cafc48bb916d2244f44e6c39.png">
            <a:extLst>
              <a:ext uri="{FF2B5EF4-FFF2-40B4-BE49-F238E27FC236}">
                <a16:creationId xmlns:a16="http://schemas.microsoft.com/office/drawing/2014/main" id="{D7ECD366-A631-4712-B7FC-1DE49EAF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59" y="1153170"/>
            <a:ext cx="1053328" cy="101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\\psf\Home\Desktop\BACON-CI_LogoType.png">
            <a:extLst>
              <a:ext uri="{FF2B5EF4-FFF2-40B4-BE49-F238E27FC236}">
                <a16:creationId xmlns:a16="http://schemas.microsoft.com/office/drawing/2014/main" id="{E7C8C799-703A-4143-A7A5-BCC521DF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28" y="1402669"/>
            <a:ext cx="2209853" cy="84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그룹 3089">
            <a:extLst>
              <a:ext uri="{FF2B5EF4-FFF2-40B4-BE49-F238E27FC236}">
                <a16:creationId xmlns:a16="http://schemas.microsoft.com/office/drawing/2014/main" id="{D84D61FD-22D4-46BC-965C-2BDB736AEEEF}"/>
              </a:ext>
            </a:extLst>
          </p:cNvPr>
          <p:cNvGrpSpPr/>
          <p:nvPr/>
        </p:nvGrpSpPr>
        <p:grpSpPr>
          <a:xfrm>
            <a:off x="1466070" y="684581"/>
            <a:ext cx="8790899" cy="4896066"/>
            <a:chOff x="2023699" y="368996"/>
            <a:chExt cx="8898502" cy="521754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860B3FB-A218-4F8E-91A0-82B13FEAB617}"/>
                </a:ext>
              </a:extLst>
            </p:cNvPr>
            <p:cNvSpPr/>
            <p:nvPr/>
          </p:nvSpPr>
          <p:spPr>
            <a:xfrm>
              <a:off x="6341796" y="368996"/>
              <a:ext cx="2462434" cy="5217541"/>
            </a:xfrm>
            <a:prstGeom prst="rect">
              <a:avLst/>
            </a:prstGeom>
            <a:solidFill>
              <a:srgbClr val="E68789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CC0E01-DE0A-4783-AA5F-F3BADC31882B}"/>
                </a:ext>
              </a:extLst>
            </p:cNvPr>
            <p:cNvSpPr txBox="1"/>
            <p:nvPr/>
          </p:nvSpPr>
          <p:spPr>
            <a:xfrm>
              <a:off x="2023699" y="2434312"/>
              <a:ext cx="1892345" cy="36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타겟</a:t>
              </a:r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6F3FD89-2332-445B-8086-3DEA6BE74A94}"/>
                </a:ext>
              </a:extLst>
            </p:cNvPr>
            <p:cNvSpPr/>
            <p:nvPr/>
          </p:nvSpPr>
          <p:spPr>
            <a:xfrm>
              <a:off x="4770078" y="2431941"/>
              <a:ext cx="683449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반려견</a:t>
              </a:r>
              <a:endParaRPr lang="en-US" altLang="ko-KR" sz="14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2524E2B-435C-452C-AEB3-D069E8B6FE7E}"/>
                </a:ext>
              </a:extLst>
            </p:cNvPr>
            <p:cNvSpPr/>
            <p:nvPr/>
          </p:nvSpPr>
          <p:spPr>
            <a:xfrm>
              <a:off x="7225926" y="2431941"/>
              <a:ext cx="681536" cy="310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반려묘</a:t>
              </a:r>
              <a:endPara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37EADB0-3A77-477E-848D-7FC037AD4BDB}"/>
                </a:ext>
              </a:extLst>
            </p:cNvPr>
            <p:cNvSpPr/>
            <p:nvPr/>
          </p:nvSpPr>
          <p:spPr>
            <a:xfrm>
              <a:off x="9132122" y="2431941"/>
              <a:ext cx="1790079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반려동물</a:t>
              </a:r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1400" dirty="0" err="1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반려견위주</a:t>
              </a:r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08A575-8FB2-4C93-A001-E94349E5901B}"/>
                </a:ext>
              </a:extLst>
            </p:cNvPr>
            <p:cNvSpPr txBox="1"/>
            <p:nvPr/>
          </p:nvSpPr>
          <p:spPr>
            <a:xfrm>
              <a:off x="2023699" y="2965370"/>
              <a:ext cx="1892345" cy="36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구성품 </a:t>
              </a:r>
              <a:endPara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67A7D3-B01F-4934-89CC-CCFF70DC7F67}"/>
                </a:ext>
              </a:extLst>
            </p:cNvPr>
            <p:cNvSpPr txBox="1"/>
            <p:nvPr/>
          </p:nvSpPr>
          <p:spPr>
            <a:xfrm>
              <a:off x="2023699" y="3496428"/>
              <a:ext cx="1892345" cy="36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수제 </a:t>
              </a:r>
              <a:endPara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169D58-5FE4-413C-8B14-9BF27EAC1452}"/>
                </a:ext>
              </a:extLst>
            </p:cNvPr>
            <p:cNvSpPr txBox="1"/>
            <p:nvPr/>
          </p:nvSpPr>
          <p:spPr>
            <a:xfrm>
              <a:off x="2023699" y="4558544"/>
              <a:ext cx="1892345" cy="36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수의사연계</a:t>
              </a:r>
              <a:endPara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F5A59D4-626C-41E2-BC7C-D01B84FA7019}"/>
                </a:ext>
              </a:extLst>
            </p:cNvPr>
            <p:cNvSpPr txBox="1"/>
            <p:nvPr/>
          </p:nvSpPr>
          <p:spPr>
            <a:xfrm>
              <a:off x="2023699" y="4027485"/>
              <a:ext cx="1892345" cy="36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맞춤성</a:t>
              </a:r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21809B9-938A-413E-B5F4-8D3064A15A22}"/>
                </a:ext>
              </a:extLst>
            </p:cNvPr>
            <p:cNvSpPr/>
            <p:nvPr/>
          </p:nvSpPr>
          <p:spPr>
            <a:xfrm>
              <a:off x="4545346" y="2935874"/>
              <a:ext cx="1132917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간식</a:t>
              </a:r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장난감</a:t>
              </a:r>
              <a:endParaRPr lang="en-US" altLang="ko-KR" sz="14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323DEEE-E0F7-43BE-81EC-0F04B149EA6B}"/>
                </a:ext>
              </a:extLst>
            </p:cNvPr>
            <p:cNvSpPr/>
            <p:nvPr/>
          </p:nvSpPr>
          <p:spPr>
            <a:xfrm>
              <a:off x="6502645" y="2836552"/>
              <a:ext cx="2128100" cy="5281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필수용품</a:t>
              </a:r>
              <a:endPara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스크래쳐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장난감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건강식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FB3D254-FC39-44EC-846A-42FFB9EA3C82}"/>
                </a:ext>
              </a:extLst>
            </p:cNvPr>
            <p:cNvSpPr/>
            <p:nvPr/>
          </p:nvSpPr>
          <p:spPr>
            <a:xfrm>
              <a:off x="9460704" y="2935874"/>
              <a:ext cx="1132917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사료</a:t>
              </a:r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장난감</a:t>
              </a:r>
              <a:endParaRPr lang="en-US" altLang="ko-KR" sz="14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7B7A833-E14F-4767-9F26-20B39F5D2910}"/>
                </a:ext>
              </a:extLst>
            </p:cNvPr>
            <p:cNvSpPr/>
            <p:nvPr/>
          </p:nvSpPr>
          <p:spPr>
            <a:xfrm>
              <a:off x="4954246" y="3464807"/>
              <a:ext cx="315113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O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F59C90F-8D2D-4ADD-86E0-A6E65D5200B0}"/>
                </a:ext>
              </a:extLst>
            </p:cNvPr>
            <p:cNvSpPr/>
            <p:nvPr/>
          </p:nvSpPr>
          <p:spPr>
            <a:xfrm>
              <a:off x="7403912" y="4030491"/>
              <a:ext cx="325558" cy="310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O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AEA3980-E230-4276-BA7E-290F21298D7C}"/>
                </a:ext>
              </a:extLst>
            </p:cNvPr>
            <p:cNvSpPr/>
            <p:nvPr/>
          </p:nvSpPr>
          <p:spPr>
            <a:xfrm>
              <a:off x="9880149" y="4025761"/>
              <a:ext cx="294019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X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377AA9A-5D60-49E5-AF6D-76350D47C9C3}"/>
                </a:ext>
              </a:extLst>
            </p:cNvPr>
            <p:cNvSpPr/>
            <p:nvPr/>
          </p:nvSpPr>
          <p:spPr>
            <a:xfrm>
              <a:off x="7403914" y="4591457"/>
              <a:ext cx="325559" cy="310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O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0E56193-0C96-41D1-9D09-3BC04B4106F0}"/>
                </a:ext>
              </a:extLst>
            </p:cNvPr>
            <p:cNvSpPr/>
            <p:nvPr/>
          </p:nvSpPr>
          <p:spPr>
            <a:xfrm>
              <a:off x="9880151" y="4558763"/>
              <a:ext cx="294019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X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E6CAC3B-E20D-4A11-8A4B-49779B616481}"/>
                </a:ext>
              </a:extLst>
            </p:cNvPr>
            <p:cNvSpPr/>
            <p:nvPr/>
          </p:nvSpPr>
          <p:spPr>
            <a:xfrm>
              <a:off x="4966417" y="4558763"/>
              <a:ext cx="290774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E68789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X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E918A8E-2166-4FBA-A345-8AEEC71C5AC1}"/>
                </a:ext>
              </a:extLst>
            </p:cNvPr>
            <p:cNvSpPr/>
            <p:nvPr/>
          </p:nvSpPr>
          <p:spPr>
            <a:xfrm>
              <a:off x="7403912" y="3464807"/>
              <a:ext cx="325559" cy="310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O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FE6E16C-6483-416B-82D0-4A4FB3F4E198}"/>
                </a:ext>
              </a:extLst>
            </p:cNvPr>
            <p:cNvSpPr/>
            <p:nvPr/>
          </p:nvSpPr>
          <p:spPr>
            <a:xfrm>
              <a:off x="9880150" y="3460079"/>
              <a:ext cx="294019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379880-6F6D-42F4-9153-45AEDFA54CE0}"/>
                </a:ext>
              </a:extLst>
            </p:cNvPr>
            <p:cNvSpPr txBox="1"/>
            <p:nvPr/>
          </p:nvSpPr>
          <p:spPr>
            <a:xfrm>
              <a:off x="2023699" y="5089601"/>
              <a:ext cx="1892345" cy="36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생일 박스</a:t>
              </a:r>
              <a:endPara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17A51B4-85E6-4543-A373-9F5D09E14746}"/>
                </a:ext>
              </a:extLst>
            </p:cNvPr>
            <p:cNvSpPr/>
            <p:nvPr/>
          </p:nvSpPr>
          <p:spPr>
            <a:xfrm>
              <a:off x="4964793" y="5091669"/>
              <a:ext cx="294019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X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9DCB3E5-110D-4B0B-B5E5-CB9AA0371F45}"/>
                </a:ext>
              </a:extLst>
            </p:cNvPr>
            <p:cNvSpPr/>
            <p:nvPr/>
          </p:nvSpPr>
          <p:spPr>
            <a:xfrm>
              <a:off x="7403912" y="5096398"/>
              <a:ext cx="325558" cy="310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O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21463B8-8D77-4726-B005-21DB807E6435}"/>
                </a:ext>
              </a:extLst>
            </p:cNvPr>
            <p:cNvSpPr/>
            <p:nvPr/>
          </p:nvSpPr>
          <p:spPr>
            <a:xfrm>
              <a:off x="9870415" y="5096398"/>
              <a:ext cx="313491" cy="327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O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C5D2C8E-0841-4132-BF0E-B0CE982505CC}"/>
                </a:ext>
              </a:extLst>
            </p:cNvPr>
            <p:cNvSpPr/>
            <p:nvPr/>
          </p:nvSpPr>
          <p:spPr>
            <a:xfrm>
              <a:off x="5020183" y="4124300"/>
              <a:ext cx="163683" cy="127610"/>
            </a:xfrm>
            <a:prstGeom prst="triangle">
              <a:avLst/>
            </a:prstGeom>
            <a:noFill/>
            <a:ln w="63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091" name="그룹 3090">
            <a:extLst>
              <a:ext uri="{FF2B5EF4-FFF2-40B4-BE49-F238E27FC236}">
                <a16:creationId xmlns:a16="http://schemas.microsoft.com/office/drawing/2014/main" id="{6054DECE-EB75-444A-90AD-E8A38E74DFEC}"/>
              </a:ext>
            </a:extLst>
          </p:cNvPr>
          <p:cNvGrpSpPr/>
          <p:nvPr/>
        </p:nvGrpSpPr>
        <p:grpSpPr>
          <a:xfrm>
            <a:off x="6119944" y="877717"/>
            <a:ext cx="1660226" cy="1660225"/>
            <a:chOff x="6682073" y="574813"/>
            <a:chExt cx="1769236" cy="176923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361250F-2F08-4823-BB6D-6D1C7D183D89}"/>
                </a:ext>
              </a:extLst>
            </p:cNvPr>
            <p:cNvSpPr/>
            <p:nvPr/>
          </p:nvSpPr>
          <p:spPr>
            <a:xfrm>
              <a:off x="6715400" y="584231"/>
              <a:ext cx="1706148" cy="1706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D8A6182A-789D-44E5-97F4-555898E3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82073" y="574813"/>
              <a:ext cx="1769236" cy="1769235"/>
            </a:xfrm>
            <a:prstGeom prst="rect">
              <a:avLst/>
            </a:prstGeom>
          </p:spPr>
        </p:pic>
      </p:grpSp>
      <p:grpSp>
        <p:nvGrpSpPr>
          <p:cNvPr id="3092" name="그룹 3091">
            <a:extLst>
              <a:ext uri="{FF2B5EF4-FFF2-40B4-BE49-F238E27FC236}">
                <a16:creationId xmlns:a16="http://schemas.microsoft.com/office/drawing/2014/main" id="{40F2105B-3B14-4F6F-9198-B07F6ECBA34D}"/>
              </a:ext>
            </a:extLst>
          </p:cNvPr>
          <p:cNvGrpSpPr/>
          <p:nvPr/>
        </p:nvGrpSpPr>
        <p:grpSpPr>
          <a:xfrm>
            <a:off x="4399854" y="5541668"/>
            <a:ext cx="5059116" cy="1095834"/>
            <a:chOff x="4499316" y="5401860"/>
            <a:chExt cx="5391297" cy="1167786"/>
          </a:xfrm>
        </p:grpSpPr>
        <p:cxnSp>
          <p:nvCxnSpPr>
            <p:cNvPr id="3075" name="직선 연결선 3074">
              <a:extLst>
                <a:ext uri="{FF2B5EF4-FFF2-40B4-BE49-F238E27FC236}">
                  <a16:creationId xmlns:a16="http://schemas.microsoft.com/office/drawing/2014/main" id="{1824889F-9C22-4333-AE1D-5750E8010AD8}"/>
                </a:ext>
              </a:extLst>
            </p:cNvPr>
            <p:cNvCxnSpPr>
              <a:cxnSpLocks/>
            </p:cNvCxnSpPr>
            <p:nvPr/>
          </p:nvCxnSpPr>
          <p:spPr>
            <a:xfrm>
              <a:off x="7185741" y="5401860"/>
              <a:ext cx="0" cy="511178"/>
            </a:xfrm>
            <a:prstGeom prst="line">
              <a:avLst/>
            </a:prstGeom>
            <a:ln w="12700">
              <a:solidFill>
                <a:srgbClr val="E6878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49F9C-DA51-4FCF-BC3E-6A2959909A38}"/>
                </a:ext>
              </a:extLst>
            </p:cNvPr>
            <p:cNvSpPr txBox="1"/>
            <p:nvPr/>
          </p:nvSpPr>
          <p:spPr>
            <a:xfrm>
              <a:off x="4511210" y="6041046"/>
              <a:ext cx="5379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반려묘</a:t>
              </a:r>
              <a:r>
                <a:rPr lang="ko-KR" altLang="en-US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sz="16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필수 용품</a:t>
              </a:r>
              <a:r>
                <a:rPr lang="ko-KR" altLang="en-US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/ </a:t>
              </a:r>
              <a:r>
                <a:rPr lang="ko-KR" altLang="en-US" sz="16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신뢰성 </a:t>
              </a:r>
              <a:r>
                <a:rPr lang="en-US" altLang="ko-KR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수의사</a:t>
              </a:r>
              <a:r>
                <a:rPr lang="en-US" altLang="ko-KR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endParaRPr lang="ko-KR" altLang="en-US" sz="16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072" name="직사각형 3071">
              <a:extLst>
                <a:ext uri="{FF2B5EF4-FFF2-40B4-BE49-F238E27FC236}">
                  <a16:creationId xmlns:a16="http://schemas.microsoft.com/office/drawing/2014/main" id="{39A6962F-A15F-4B9E-9C74-53199231D3C0}"/>
                </a:ext>
              </a:extLst>
            </p:cNvPr>
            <p:cNvSpPr/>
            <p:nvPr/>
          </p:nvSpPr>
          <p:spPr>
            <a:xfrm>
              <a:off x="4499316" y="5913040"/>
              <a:ext cx="5372850" cy="656606"/>
            </a:xfrm>
            <a:prstGeom prst="rect">
              <a:avLst/>
            </a:prstGeom>
            <a:noFill/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6417C14-DDDF-4836-97DE-64EEA9301234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C4F4DD7-6960-4092-B27E-1EB78EAF300B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30D40C5-04D8-43C8-A618-C5245590D04C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경쟁사 비교 및 자사 강점</a:t>
              </a: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1052ADF-F35D-429A-B51B-C1D626B2EC55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73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6E130DBD-5722-4C78-86E4-B4E6A4341E18}"/>
              </a:ext>
            </a:extLst>
          </p:cNvPr>
          <p:cNvGrpSpPr/>
          <p:nvPr/>
        </p:nvGrpSpPr>
        <p:grpSpPr>
          <a:xfrm>
            <a:off x="443670" y="1291649"/>
            <a:ext cx="11336898" cy="4714052"/>
            <a:chOff x="370816" y="1650878"/>
            <a:chExt cx="11336898" cy="471405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07404EF-6918-4EFF-9554-BF827C644C13}"/>
                </a:ext>
              </a:extLst>
            </p:cNvPr>
            <p:cNvGrpSpPr/>
            <p:nvPr/>
          </p:nvGrpSpPr>
          <p:grpSpPr>
            <a:xfrm>
              <a:off x="9060884" y="2646153"/>
              <a:ext cx="2646830" cy="2646828"/>
              <a:chOff x="8842647" y="2134230"/>
              <a:chExt cx="2646830" cy="2646828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536440A-D216-4760-82DD-7CCB445BE55E}"/>
                  </a:ext>
                </a:extLst>
              </p:cNvPr>
              <p:cNvSpPr/>
              <p:nvPr/>
            </p:nvSpPr>
            <p:spPr>
              <a:xfrm>
                <a:off x="8842647" y="2134230"/>
                <a:ext cx="2646830" cy="2646828"/>
              </a:xfrm>
              <a:prstGeom prst="ellipse">
                <a:avLst/>
              </a:prstGeom>
              <a:solidFill>
                <a:srgbClr val="E6878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088069" y="3285456"/>
                <a:ext cx="218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PB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상품 제작 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3BF85F7-1169-425F-AAE3-EF02780AC9C0}"/>
                </a:ext>
              </a:extLst>
            </p:cNvPr>
            <p:cNvGrpSpPr/>
            <p:nvPr/>
          </p:nvGrpSpPr>
          <p:grpSpPr>
            <a:xfrm>
              <a:off x="3650317" y="1650878"/>
              <a:ext cx="4748292" cy="4714052"/>
              <a:chOff x="2852068" y="1507683"/>
              <a:chExt cx="5258339" cy="5220424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939F6B2-AE9E-4F91-8CA6-BA122FC520D4}"/>
                  </a:ext>
                </a:extLst>
              </p:cNvPr>
              <p:cNvSpPr/>
              <p:nvPr/>
            </p:nvSpPr>
            <p:spPr>
              <a:xfrm>
                <a:off x="2852068" y="1507683"/>
                <a:ext cx="2542538" cy="2542538"/>
              </a:xfrm>
              <a:prstGeom prst="ellipse">
                <a:avLst/>
              </a:prstGeom>
              <a:noFill/>
              <a:ln w="19050">
                <a:solidFill>
                  <a:srgbClr val="E687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E19CE3B-CCD9-430A-8452-CFE8B912EED0}"/>
                  </a:ext>
                </a:extLst>
              </p:cNvPr>
              <p:cNvSpPr/>
              <p:nvPr/>
            </p:nvSpPr>
            <p:spPr>
              <a:xfrm>
                <a:off x="5567869" y="1507683"/>
                <a:ext cx="2542538" cy="2542538"/>
              </a:xfrm>
              <a:prstGeom prst="ellipse">
                <a:avLst/>
              </a:prstGeom>
              <a:noFill/>
              <a:ln w="19050">
                <a:solidFill>
                  <a:srgbClr val="E687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F65B44D-CD26-47E5-B968-57B095C4DBBB}"/>
                  </a:ext>
                </a:extLst>
              </p:cNvPr>
              <p:cNvSpPr/>
              <p:nvPr/>
            </p:nvSpPr>
            <p:spPr>
              <a:xfrm>
                <a:off x="3593618" y="2931401"/>
                <a:ext cx="1114408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39,900</a:t>
                </a:r>
                <a:r>
                  <a:rPr lang="ko-KR" altLang="en-US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원</a:t>
                </a:r>
                <a:endParaRPr lang="ko-KR" altLang="en-US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6E8DEFB-C7C8-4951-97B3-4B3430AB95B9}"/>
                  </a:ext>
                </a:extLst>
              </p:cNvPr>
              <p:cNvSpPr/>
              <p:nvPr/>
            </p:nvSpPr>
            <p:spPr>
              <a:xfrm>
                <a:off x="6281934" y="2904090"/>
                <a:ext cx="1114408" cy="389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37,000</a:t>
                </a:r>
                <a:r>
                  <a:rPr lang="ko-KR" altLang="en-US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원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56E5102-5D96-4B9B-BB7C-570DD9C60C09}"/>
                  </a:ext>
                </a:extLst>
              </p:cNvPr>
              <p:cNvSpPr/>
              <p:nvPr/>
            </p:nvSpPr>
            <p:spPr>
              <a:xfrm>
                <a:off x="3779332" y="2336318"/>
                <a:ext cx="6880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한 번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018C555-2C95-4743-A6B5-A37D8AD736E1}"/>
                  </a:ext>
                </a:extLst>
              </p:cNvPr>
              <p:cNvSpPr/>
              <p:nvPr/>
            </p:nvSpPr>
            <p:spPr>
              <a:xfrm>
                <a:off x="6452090" y="2336318"/>
                <a:ext cx="737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r>
                  <a:rPr lang="ko-KR" altLang="en-US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개월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1DB563E-586A-4C28-8D61-5912312075DC}"/>
                  </a:ext>
                </a:extLst>
              </p:cNvPr>
              <p:cNvCxnSpPr/>
              <p:nvPr/>
            </p:nvCxnSpPr>
            <p:spPr>
              <a:xfrm>
                <a:off x="3208957" y="2792315"/>
                <a:ext cx="1857679" cy="0"/>
              </a:xfrm>
              <a:prstGeom prst="line">
                <a:avLst/>
              </a:prstGeom>
              <a:ln w="1270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D0B80CD-23E4-4D08-8D28-2B9680C53B79}"/>
                  </a:ext>
                </a:extLst>
              </p:cNvPr>
              <p:cNvCxnSpPr/>
              <p:nvPr/>
            </p:nvCxnSpPr>
            <p:spPr>
              <a:xfrm>
                <a:off x="5892102" y="2792315"/>
                <a:ext cx="1857679" cy="0"/>
              </a:xfrm>
              <a:prstGeom prst="line">
                <a:avLst/>
              </a:prstGeom>
              <a:ln w="1270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375B3CA-254D-4D55-BB7F-FDA968F2D524}"/>
                  </a:ext>
                </a:extLst>
              </p:cNvPr>
              <p:cNvSpPr/>
              <p:nvPr/>
            </p:nvSpPr>
            <p:spPr>
              <a:xfrm>
                <a:off x="2852068" y="4185569"/>
                <a:ext cx="2542538" cy="2542538"/>
              </a:xfrm>
              <a:prstGeom prst="ellipse">
                <a:avLst/>
              </a:prstGeom>
              <a:noFill/>
              <a:ln w="19050">
                <a:solidFill>
                  <a:srgbClr val="E687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02F1E4C-C008-46D5-98B2-3B62A89F1CE9}"/>
                  </a:ext>
                </a:extLst>
              </p:cNvPr>
              <p:cNvSpPr/>
              <p:nvPr/>
            </p:nvSpPr>
            <p:spPr>
              <a:xfrm>
                <a:off x="5567869" y="4185569"/>
                <a:ext cx="2542538" cy="2542538"/>
              </a:xfrm>
              <a:prstGeom prst="ellipse">
                <a:avLst/>
              </a:prstGeom>
              <a:noFill/>
              <a:ln w="19050">
                <a:solidFill>
                  <a:srgbClr val="E687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235657F-1230-4CBD-A646-5786557D870D}"/>
                  </a:ext>
                </a:extLst>
              </p:cNvPr>
              <p:cNvSpPr/>
              <p:nvPr/>
            </p:nvSpPr>
            <p:spPr>
              <a:xfrm>
                <a:off x="3593617" y="5609287"/>
                <a:ext cx="1114409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35,000</a:t>
                </a:r>
                <a:r>
                  <a:rPr lang="ko-KR" altLang="en-US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원</a:t>
                </a:r>
                <a:endParaRPr lang="ko-KR" altLang="en-US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C1EAE9-31BD-433D-9C93-2DE0F4FA19CD}"/>
                  </a:ext>
                </a:extLst>
              </p:cNvPr>
              <p:cNvSpPr/>
              <p:nvPr/>
            </p:nvSpPr>
            <p:spPr>
              <a:xfrm>
                <a:off x="6281935" y="5581976"/>
                <a:ext cx="1114408" cy="389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60,000</a:t>
                </a:r>
                <a:r>
                  <a:rPr lang="ko-KR" altLang="en-US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원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B48FA1-6A43-473E-8FBB-705F2AAFC34B}"/>
                  </a:ext>
                </a:extLst>
              </p:cNvPr>
              <p:cNvSpPr/>
              <p:nvPr/>
            </p:nvSpPr>
            <p:spPr>
              <a:xfrm>
                <a:off x="3754486" y="5014204"/>
                <a:ext cx="737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6</a:t>
                </a:r>
                <a:r>
                  <a:rPr lang="ko-KR" altLang="en-US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개월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A09226D-7C7F-4042-AED6-29268C4E920E}"/>
                  </a:ext>
                </a:extLst>
              </p:cNvPr>
              <p:cNvSpPr/>
              <p:nvPr/>
            </p:nvSpPr>
            <p:spPr>
              <a:xfrm>
                <a:off x="6535207" y="5014204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solidFill>
                      <a:srgbClr val="E6878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생일</a:t>
                </a: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FFF943D-96C9-4244-B9D3-5C85182A6983}"/>
                  </a:ext>
                </a:extLst>
              </p:cNvPr>
              <p:cNvCxnSpPr/>
              <p:nvPr/>
            </p:nvCxnSpPr>
            <p:spPr>
              <a:xfrm>
                <a:off x="3208957" y="5470201"/>
                <a:ext cx="1857679" cy="0"/>
              </a:xfrm>
              <a:prstGeom prst="line">
                <a:avLst/>
              </a:prstGeom>
              <a:ln w="1270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C8603D9-11B8-4E8B-BAB2-47C352D91C2C}"/>
                  </a:ext>
                </a:extLst>
              </p:cNvPr>
              <p:cNvCxnSpPr/>
              <p:nvPr/>
            </p:nvCxnSpPr>
            <p:spPr>
              <a:xfrm>
                <a:off x="5892102" y="5470201"/>
                <a:ext cx="1857679" cy="0"/>
              </a:xfrm>
              <a:prstGeom prst="line">
                <a:avLst/>
              </a:prstGeom>
              <a:ln w="1270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10595CE-7FA7-4343-BC21-E966E64F537F}"/>
                  </a:ext>
                </a:extLst>
              </p:cNvPr>
              <p:cNvSpPr/>
              <p:nvPr/>
            </p:nvSpPr>
            <p:spPr>
              <a:xfrm>
                <a:off x="6188440" y="4720398"/>
                <a:ext cx="14045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>
                    <a:solidFill>
                      <a:srgbClr val="E68789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ko-KR" altLang="en-US" sz="1400" dirty="0">
                    <a:solidFill>
                      <a:srgbClr val="E68789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생일 상품 구성</a:t>
                </a:r>
                <a:r>
                  <a:rPr lang="en-US" altLang="ko-KR" sz="1400" dirty="0">
                    <a:solidFill>
                      <a:srgbClr val="E68789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)</a:t>
                </a:r>
                <a:endParaRPr lang="ko-KR" altLang="en-US" sz="14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A6E1B78-76D4-42F1-B31F-D134C0951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9" t="8870" r="26465" b="8870"/>
            <a:stretch/>
          </p:blipFill>
          <p:spPr>
            <a:xfrm>
              <a:off x="370816" y="2353675"/>
              <a:ext cx="2795498" cy="293930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4818" y="5329972"/>
              <a:ext cx="22057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E68789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70,000</a:t>
              </a:r>
              <a:r>
                <a:rPr lang="ko-KR" altLang="en-US" sz="2800" dirty="0">
                  <a:solidFill>
                    <a:srgbClr val="E68789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원 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97D870-D4AC-48AD-91CF-D4F1F5BD0B12}"/>
                </a:ext>
              </a:extLst>
            </p:cNvPr>
            <p:cNvGrpSpPr/>
            <p:nvPr/>
          </p:nvGrpSpPr>
          <p:grpSpPr>
            <a:xfrm>
              <a:off x="7983925" y="3969567"/>
              <a:ext cx="888819" cy="76673"/>
              <a:chOff x="3071571" y="2562426"/>
              <a:chExt cx="525461" cy="45328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CB9C742-BDA6-47FD-9317-16F63640C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571" y="2607754"/>
                <a:ext cx="525461" cy="0"/>
              </a:xfrm>
              <a:prstGeom prst="line">
                <a:avLst/>
              </a:prstGeom>
              <a:ln w="1905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C52F82F9-8434-47EB-872F-21C334C3F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6375" y="2562426"/>
                <a:ext cx="90657" cy="45328"/>
              </a:xfrm>
              <a:prstGeom prst="line">
                <a:avLst/>
              </a:prstGeom>
              <a:ln w="1905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0A1120B-5857-4DF6-BC9F-F72153B7D40C}"/>
                </a:ext>
              </a:extLst>
            </p:cNvPr>
            <p:cNvGrpSpPr/>
            <p:nvPr/>
          </p:nvGrpSpPr>
          <p:grpSpPr>
            <a:xfrm>
              <a:off x="3060233" y="3969567"/>
              <a:ext cx="888819" cy="76673"/>
              <a:chOff x="3071571" y="2562426"/>
              <a:chExt cx="525461" cy="45328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C85560EE-83D9-4E22-8B8C-4D47B21FD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571" y="2607754"/>
                <a:ext cx="525461" cy="0"/>
              </a:xfrm>
              <a:prstGeom prst="line">
                <a:avLst/>
              </a:prstGeom>
              <a:ln w="1905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838743C-BDDF-4E30-B957-6F15AA713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6375" y="2562426"/>
                <a:ext cx="90657" cy="45328"/>
              </a:xfrm>
              <a:prstGeom prst="line">
                <a:avLst/>
              </a:prstGeom>
              <a:ln w="1905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CDD4CFE-4580-4B3D-AA0C-DF2081A00940}"/>
              </a:ext>
            </a:extLst>
          </p:cNvPr>
          <p:cNvGrpSpPr/>
          <p:nvPr/>
        </p:nvGrpSpPr>
        <p:grpSpPr>
          <a:xfrm>
            <a:off x="350721" y="251908"/>
            <a:ext cx="3010322" cy="307777"/>
            <a:chOff x="350721" y="211716"/>
            <a:chExt cx="3010322" cy="30777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545EE4E-1EFB-4909-8354-16B708E9CA9F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AFAB2CC-E46E-463C-BEBF-49C6747007B0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6030AF-A9F0-4E83-AFC0-DF947209B70F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B3EABD4-4FC5-41F4-BB1C-B0225B0DBA94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157D862-391A-4792-BCDA-1AF65BAFA076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수익모델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&amp;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비즈니스 모델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A9E3C3D-4DEC-4E39-9367-1CB5B57A3C2B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295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38597B-F4EE-4F92-A216-5929640F1CAE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F2A2DC6-FEE3-4A6C-B626-7D3471AD658A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1C173C2-4D66-4394-B25F-9279CDB9D2EA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MVP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테스트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32F5D94-4668-4D1D-8939-15771FD26000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0D0A064-21D0-4320-83DE-DEC5F9BE0576}"/>
              </a:ext>
            </a:extLst>
          </p:cNvPr>
          <p:cNvGrpSpPr/>
          <p:nvPr/>
        </p:nvGrpSpPr>
        <p:grpSpPr>
          <a:xfrm>
            <a:off x="1918226" y="821148"/>
            <a:ext cx="8627652" cy="5259247"/>
            <a:chOff x="1754940" y="799377"/>
            <a:chExt cx="8627652" cy="525924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2ABB457-7692-44E2-846B-06856AA14686}"/>
                </a:ext>
              </a:extLst>
            </p:cNvPr>
            <p:cNvSpPr/>
            <p:nvPr/>
          </p:nvSpPr>
          <p:spPr>
            <a:xfrm>
              <a:off x="1754940" y="799377"/>
              <a:ext cx="2542538" cy="254253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6B82E12-5D08-4F4D-9181-9136F12CC4F7}"/>
                </a:ext>
              </a:extLst>
            </p:cNvPr>
            <p:cNvSpPr/>
            <p:nvPr/>
          </p:nvSpPr>
          <p:spPr>
            <a:xfrm>
              <a:off x="4857368" y="799377"/>
              <a:ext cx="2542538" cy="254253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5A874A1-9127-4CEC-B2C3-F2BD952B547F}"/>
                </a:ext>
              </a:extLst>
            </p:cNvPr>
            <p:cNvSpPr/>
            <p:nvPr/>
          </p:nvSpPr>
          <p:spPr>
            <a:xfrm>
              <a:off x="7840054" y="799377"/>
              <a:ext cx="2542538" cy="254253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2266C09-BEFB-43CA-982A-F24A598A4565}"/>
                </a:ext>
              </a:extLst>
            </p:cNvPr>
            <p:cNvSpPr/>
            <p:nvPr/>
          </p:nvSpPr>
          <p:spPr>
            <a:xfrm>
              <a:off x="1754940" y="3516086"/>
              <a:ext cx="2542538" cy="2542538"/>
            </a:xfrm>
            <a:prstGeom prst="ellipse">
              <a:avLst/>
            </a:prstGeom>
            <a:solidFill>
              <a:srgbClr val="E6878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5F3DD29-77C0-4795-B839-978EAB0B53EE}"/>
                </a:ext>
              </a:extLst>
            </p:cNvPr>
            <p:cNvSpPr/>
            <p:nvPr/>
          </p:nvSpPr>
          <p:spPr>
            <a:xfrm>
              <a:off x="4857368" y="3516086"/>
              <a:ext cx="2542538" cy="2542538"/>
            </a:xfrm>
            <a:prstGeom prst="ellipse">
              <a:avLst/>
            </a:prstGeom>
            <a:solidFill>
              <a:srgbClr val="E6878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5DC311B-3D56-4B7D-887B-37C923ACAE5C}"/>
                </a:ext>
              </a:extLst>
            </p:cNvPr>
            <p:cNvSpPr/>
            <p:nvPr/>
          </p:nvSpPr>
          <p:spPr>
            <a:xfrm>
              <a:off x="7840054" y="3516086"/>
              <a:ext cx="2542538" cy="2542538"/>
            </a:xfrm>
            <a:prstGeom prst="ellipse">
              <a:avLst/>
            </a:prstGeom>
            <a:solidFill>
              <a:srgbClr val="E6878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EFB39EC-AD69-4E8E-B082-872F249F3230}"/>
                </a:ext>
              </a:extLst>
            </p:cNvPr>
            <p:cNvSpPr/>
            <p:nvPr/>
          </p:nvSpPr>
          <p:spPr>
            <a:xfrm>
              <a:off x="1943452" y="2072072"/>
              <a:ext cx="2220480" cy="6270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필수 용품을 </a:t>
              </a:r>
              <a:br>
                <a:rPr lang="en-US" altLang="ko-KR" sz="16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ko-KR" altLang="en-US" sz="16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매번 구매</a:t>
              </a:r>
              <a:r>
                <a:rPr lang="ko-KR" altLang="en-US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하는 번거로움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F2CB540-8897-4505-B67D-F02B6844891A}"/>
                </a:ext>
              </a:extLst>
            </p:cNvPr>
            <p:cNvSpPr/>
            <p:nvPr/>
          </p:nvSpPr>
          <p:spPr>
            <a:xfrm>
              <a:off x="2074039" y="4572274"/>
              <a:ext cx="2031325" cy="6270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필수품을 </a:t>
              </a:r>
              <a:r>
                <a:rPr lang="ko-KR" altLang="en-US" sz="1600" dirty="0" err="1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기반</a:t>
              </a:r>
              <a:r>
                <a:rPr lang="ko-KR" altLang="en-US" sz="1600" dirty="0" err="1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으로한</a:t>
              </a:r>
              <a:r>
                <a:rPr lang="ko-KR" altLang="en-US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br>
                <a:rPr lang="en-US" altLang="ko-KR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</a:br>
              <a:r>
                <a:rPr lang="ko-KR" altLang="en-US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정기배송 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0BA9744-9210-42DE-894C-618DDF226D6E}"/>
                </a:ext>
              </a:extLst>
            </p:cNvPr>
            <p:cNvSpPr/>
            <p:nvPr/>
          </p:nvSpPr>
          <p:spPr>
            <a:xfrm>
              <a:off x="5243619" y="2044761"/>
              <a:ext cx="1770035" cy="6270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상대적으로 </a:t>
              </a:r>
              <a:br>
                <a:rPr lang="en-US" altLang="ko-KR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</a:br>
              <a:r>
                <a:rPr lang="ko-KR" altLang="en-US" sz="16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가격저항선</a:t>
              </a:r>
              <a:r>
                <a:rPr lang="ko-KR" altLang="en-US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 낮다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5D94C4F-6EF5-49D1-A4FB-0BB47DCE2511}"/>
                </a:ext>
              </a:extLst>
            </p:cNvPr>
            <p:cNvSpPr/>
            <p:nvPr/>
          </p:nvSpPr>
          <p:spPr>
            <a:xfrm>
              <a:off x="5076905" y="4648475"/>
              <a:ext cx="2103461" cy="3562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제품의 </a:t>
              </a:r>
              <a:r>
                <a:rPr lang="ko-KR" altLang="en-US" sz="16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퀄리티</a:t>
              </a:r>
              <a:r>
                <a:rPr lang="ko-KR" altLang="en-US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 중요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9E4758A-F6C5-4308-AF5B-C6FF89676070}"/>
                </a:ext>
              </a:extLst>
            </p:cNvPr>
            <p:cNvSpPr/>
            <p:nvPr/>
          </p:nvSpPr>
          <p:spPr>
            <a:xfrm>
              <a:off x="8284814" y="2072841"/>
              <a:ext cx="1653017" cy="6270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제품의 </a:t>
              </a:r>
              <a:r>
                <a:rPr lang="ko-KR" altLang="en-US" sz="16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컨텐츠</a:t>
              </a:r>
              <a:r>
                <a:rPr lang="ko-KR" altLang="en-US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 </a:t>
              </a:r>
              <a:br>
                <a:rPr lang="en-US" altLang="ko-KR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</a:br>
              <a:r>
                <a:rPr lang="ko-KR" altLang="en-US" sz="16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중요하다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129DC9-197D-45D4-83DE-FA953D19AFF5}"/>
                </a:ext>
              </a:extLst>
            </p:cNvPr>
            <p:cNvSpPr/>
            <p:nvPr/>
          </p:nvSpPr>
          <p:spPr>
            <a:xfrm>
              <a:off x="8159833" y="4626977"/>
              <a:ext cx="1914307" cy="3562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컨텐츠 제작 </a:t>
              </a:r>
              <a:r>
                <a:rPr lang="ko-KR" altLang="en-US" sz="1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및 유통</a:t>
              </a:r>
              <a:endParaRPr lang="en-US" altLang="ko-KR" sz="16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36E5F1F-FF0E-4611-B033-BE58FE613484}"/>
                </a:ext>
              </a:extLst>
            </p:cNvPr>
            <p:cNvSpPr/>
            <p:nvPr/>
          </p:nvSpPr>
          <p:spPr>
            <a:xfrm>
              <a:off x="2861741" y="1476989"/>
              <a:ext cx="32893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1</a:t>
              </a:r>
              <a:endParaRPr lang="ko-KR" altLang="en-US" sz="2000" dirty="0">
                <a:solidFill>
                  <a:srgbClr val="E6878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98D5091-0A77-4043-921E-F677D909E3EC}"/>
                </a:ext>
              </a:extLst>
            </p:cNvPr>
            <p:cNvSpPr/>
            <p:nvPr/>
          </p:nvSpPr>
          <p:spPr>
            <a:xfrm>
              <a:off x="5964169" y="1476989"/>
              <a:ext cx="32893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2</a:t>
              </a:r>
              <a:endParaRPr lang="ko-KR" altLang="en-US" sz="2000" dirty="0">
                <a:solidFill>
                  <a:srgbClr val="E6878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5A8321A-BE83-4F62-BF0B-DFF8AD56F1B4}"/>
                </a:ext>
              </a:extLst>
            </p:cNvPr>
            <p:cNvSpPr/>
            <p:nvPr/>
          </p:nvSpPr>
          <p:spPr>
            <a:xfrm>
              <a:off x="8946855" y="1476989"/>
              <a:ext cx="32893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3</a:t>
              </a:r>
              <a:endParaRPr lang="ko-KR" altLang="en-US" sz="2000" dirty="0">
                <a:solidFill>
                  <a:srgbClr val="E6878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AE084F75-9DF0-473D-B3A2-00C0C889FCB0}"/>
                </a:ext>
              </a:extLst>
            </p:cNvPr>
            <p:cNvCxnSpPr/>
            <p:nvPr/>
          </p:nvCxnSpPr>
          <p:spPr>
            <a:xfrm>
              <a:off x="2111829" y="1932986"/>
              <a:ext cx="1857679" cy="0"/>
            </a:xfrm>
            <a:prstGeom prst="line">
              <a:avLst/>
            </a:prstGeom>
            <a:ln w="12700">
              <a:solidFill>
                <a:srgbClr val="E687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D950CB4-F0F8-4FB7-B0D8-9FD6B1F4C804}"/>
                </a:ext>
              </a:extLst>
            </p:cNvPr>
            <p:cNvCxnSpPr/>
            <p:nvPr/>
          </p:nvCxnSpPr>
          <p:spPr>
            <a:xfrm>
              <a:off x="5181601" y="1932986"/>
              <a:ext cx="1857679" cy="0"/>
            </a:xfrm>
            <a:prstGeom prst="line">
              <a:avLst/>
            </a:prstGeom>
            <a:ln w="12700">
              <a:solidFill>
                <a:srgbClr val="E687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1A26553-B365-4869-AC9F-339228368723}"/>
                </a:ext>
              </a:extLst>
            </p:cNvPr>
            <p:cNvCxnSpPr/>
            <p:nvPr/>
          </p:nvCxnSpPr>
          <p:spPr>
            <a:xfrm>
              <a:off x="8175172" y="1932986"/>
              <a:ext cx="1857679" cy="0"/>
            </a:xfrm>
            <a:prstGeom prst="line">
              <a:avLst/>
            </a:prstGeom>
            <a:ln w="12700">
              <a:solidFill>
                <a:srgbClr val="E687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08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psf\Home\Desktop\tip034t010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94BA9576-33BC-4168-8B84-312B7BBB4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" r="2276" b="47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3C79DD-1E63-42E3-985D-B10E430BE1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45B910-8E63-4336-BFAC-E6999943A185}"/>
              </a:ext>
            </a:extLst>
          </p:cNvPr>
          <p:cNvSpPr/>
          <p:nvPr/>
        </p:nvSpPr>
        <p:spPr>
          <a:xfrm>
            <a:off x="3753050" y="3334645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입맛도 까다로워서 음식도 잘 가리는 편이고요 </a:t>
            </a:r>
          </a:p>
        </p:txBody>
      </p:sp>
    </p:spTree>
    <p:extLst>
      <p:ext uri="{BB962C8B-B14F-4D97-AF65-F5344CB8AC3E}">
        <p14:creationId xmlns:p14="http://schemas.microsoft.com/office/powerpoint/2010/main" val="3400610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Related image">
            <a:extLst>
              <a:ext uri="{FF2B5EF4-FFF2-40B4-BE49-F238E27FC236}">
                <a16:creationId xmlns:a16="http://schemas.microsoft.com/office/drawing/2014/main" id="{6AD6BAC0-0EC6-47A2-AA43-E70F188A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b="23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99083B-FB8B-4E8A-87AB-C982124D271E}"/>
              </a:ext>
            </a:extLst>
          </p:cNvPr>
          <p:cNvSpPr/>
          <p:nvPr/>
        </p:nvSpPr>
        <p:spPr>
          <a:xfrm>
            <a:off x="-14794" y="0"/>
            <a:ext cx="12206794" cy="6858000"/>
          </a:xfrm>
          <a:prstGeom prst="rect">
            <a:avLst/>
          </a:prstGeom>
          <a:solidFill>
            <a:srgbClr val="E6878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48E7E0-88B6-4950-A622-ADC5B81869C7}"/>
              </a:ext>
            </a:extLst>
          </p:cNvPr>
          <p:cNvSpPr/>
          <p:nvPr/>
        </p:nvSpPr>
        <p:spPr>
          <a:xfrm>
            <a:off x="1770148" y="1458686"/>
            <a:ext cx="2650862" cy="50743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EF305F-BA2A-4C3C-A2FA-DD31BF4AB557}"/>
              </a:ext>
            </a:extLst>
          </p:cNvPr>
          <p:cNvSpPr/>
          <p:nvPr/>
        </p:nvSpPr>
        <p:spPr>
          <a:xfrm>
            <a:off x="4759609" y="1458686"/>
            <a:ext cx="2650862" cy="50743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09AD8E-6F69-4F79-8A8D-27F5F51CA8D7}"/>
              </a:ext>
            </a:extLst>
          </p:cNvPr>
          <p:cNvSpPr/>
          <p:nvPr/>
        </p:nvSpPr>
        <p:spPr>
          <a:xfrm>
            <a:off x="7735880" y="1458686"/>
            <a:ext cx="2650862" cy="50743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FCB00-1ABE-4210-83AF-661B8E730A52}"/>
              </a:ext>
            </a:extLst>
          </p:cNvPr>
          <p:cNvSpPr txBox="1"/>
          <p:nvPr/>
        </p:nvSpPr>
        <p:spPr>
          <a:xfrm>
            <a:off x="456099" y="883007"/>
            <a:ext cx="740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2</a:t>
            </a:r>
            <a:r>
              <a:rPr lang="ko-KR" altLang="en-US" sz="1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주간의 린 </a:t>
            </a:r>
            <a:r>
              <a:rPr lang="ko-KR" altLang="en-US" sz="1400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스타트업</a:t>
            </a:r>
            <a:r>
              <a:rPr lang="ko-KR" altLang="en-US" sz="1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방식의 사업 진행 고도화 </a:t>
            </a:r>
            <a:r>
              <a:rPr lang="en-US" altLang="ko-KR" sz="1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매출 연결까지</a:t>
            </a:r>
            <a:endParaRPr lang="en-US" altLang="ko-KR" sz="14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7" name="그림 26" descr="테이블, 실내이(가) 표시된 사진&#10;&#10;높은 신뢰도로 생성된 설명">
            <a:extLst>
              <a:ext uri="{FF2B5EF4-FFF2-40B4-BE49-F238E27FC236}">
                <a16:creationId xmlns:a16="http://schemas.microsoft.com/office/drawing/2014/main" id="{4241E554-A8D6-4E0F-94DA-3E5C9716A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47806" r="1934" b="5368"/>
          <a:stretch/>
        </p:blipFill>
        <p:spPr>
          <a:xfrm>
            <a:off x="7735880" y="4078275"/>
            <a:ext cx="2650863" cy="245480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244F1E-C8B5-40FE-898B-5A5EE98CCBDD}"/>
              </a:ext>
            </a:extLst>
          </p:cNvPr>
          <p:cNvGrpSpPr/>
          <p:nvPr/>
        </p:nvGrpSpPr>
        <p:grpSpPr>
          <a:xfrm>
            <a:off x="1780101" y="4079963"/>
            <a:ext cx="2649989" cy="2452917"/>
            <a:chOff x="1393305" y="1454972"/>
            <a:chExt cx="2916293" cy="2699417"/>
          </a:xfrm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F2E612-634B-4C3A-B50A-BAABE5380952}"/>
                </a:ext>
              </a:extLst>
            </p:cNvPr>
            <p:cNvSpPr/>
            <p:nvPr/>
          </p:nvSpPr>
          <p:spPr>
            <a:xfrm>
              <a:off x="1405682" y="1458685"/>
              <a:ext cx="2895591" cy="2695656"/>
            </a:xfrm>
            <a:prstGeom prst="rect">
              <a:avLst/>
            </a:prstGeom>
            <a:solidFill>
              <a:srgbClr val="FBF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170" name="Picture 2" descr="Image result for box">
              <a:extLst>
                <a:ext uri="{FF2B5EF4-FFF2-40B4-BE49-F238E27FC236}">
                  <a16:creationId xmlns:a16="http://schemas.microsoft.com/office/drawing/2014/main" id="{D316EF2F-EE8B-48B4-9EC8-8B7C6042D8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4102" r="95801">
                          <a14:foregroundMark x1="4199" y1="42090" x2="7324" y2="57813"/>
                          <a14:foregroundMark x1="95801" y1="38184" x2="90918" y2="35059"/>
                          <a14:foregroundMark x1="22168" y1="28125" x2="26172" y2="27246"/>
                          <a14:foregroundMark x1="46289" y1="89844" x2="49316" y2="88477"/>
                          <a14:backgroundMark x1="22168" y1="24609" x2="20020" y2="24609"/>
                          <a14:backgroundMark x1="21777" y1="25488" x2="21777" y2="25488"/>
                          <a14:backgroundMark x1="23926" y1="25488" x2="20898" y2="254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311" t="-1304" r="14058" b="172"/>
            <a:stretch/>
          </p:blipFill>
          <p:spPr bwMode="auto">
            <a:xfrm>
              <a:off x="1393305" y="1454972"/>
              <a:ext cx="2916293" cy="2699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Related image">
            <a:extLst>
              <a:ext uri="{FF2B5EF4-FFF2-40B4-BE49-F238E27FC236}">
                <a16:creationId xmlns:a16="http://schemas.microsoft.com/office/drawing/2014/main" id="{47459C3E-2E7B-4593-8595-61E75D6C2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5" t="11961" r="17289" b="11474"/>
          <a:stretch/>
        </p:blipFill>
        <p:spPr bwMode="auto">
          <a:xfrm>
            <a:off x="4764212" y="4078105"/>
            <a:ext cx="2646260" cy="24547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2C469C-F63A-4C39-96E4-595B0FF8A4E7}"/>
              </a:ext>
            </a:extLst>
          </p:cNvPr>
          <p:cNvSpPr/>
          <p:nvPr/>
        </p:nvSpPr>
        <p:spPr>
          <a:xfrm>
            <a:off x="487214" y="251908"/>
            <a:ext cx="28738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Meow Box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37ABC1-DD6F-445E-8C03-99E8A96BF00C}"/>
              </a:ext>
            </a:extLst>
          </p:cNvPr>
          <p:cNvSpPr/>
          <p:nvPr/>
        </p:nvSpPr>
        <p:spPr>
          <a:xfrm>
            <a:off x="487214" y="533262"/>
            <a:ext cx="2873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시장 검증 작업 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F2F431E-4148-4B89-85C8-7DC64A9E970F}"/>
              </a:ext>
            </a:extLst>
          </p:cNvPr>
          <p:cNvSpPr/>
          <p:nvPr/>
        </p:nvSpPr>
        <p:spPr>
          <a:xfrm rot="10800000" flipV="1">
            <a:off x="350721" y="353611"/>
            <a:ext cx="105378" cy="105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21ED82-2AED-472C-8E2D-2B03E99372C2}"/>
              </a:ext>
            </a:extLst>
          </p:cNvPr>
          <p:cNvGrpSpPr/>
          <p:nvPr/>
        </p:nvGrpSpPr>
        <p:grpSpPr>
          <a:xfrm>
            <a:off x="2119501" y="2200716"/>
            <a:ext cx="7942950" cy="1307120"/>
            <a:chOff x="2119501" y="4369460"/>
            <a:chExt cx="7942950" cy="1307120"/>
          </a:xfrm>
        </p:grpSpPr>
        <p:sp>
          <p:nvSpPr>
            <p:cNvPr id="11" name="TextBox 10"/>
            <p:cNvSpPr txBox="1"/>
            <p:nvPr/>
          </p:nvSpPr>
          <p:spPr>
            <a:xfrm>
              <a:off x="2305618" y="4369460"/>
              <a:ext cx="1530781" cy="3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rgbClr val="E06A6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1</a:t>
              </a:r>
              <a:r>
                <a:rPr lang="ko-KR" altLang="en-US" sz="1500" dirty="0">
                  <a:solidFill>
                    <a:srgbClr val="E06A6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차 시제품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00339" y="4369460"/>
              <a:ext cx="1530781" cy="3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rgbClr val="E06A6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2</a:t>
              </a:r>
              <a:r>
                <a:rPr lang="ko-KR" altLang="en-US" sz="1500" dirty="0">
                  <a:solidFill>
                    <a:srgbClr val="E06A6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차 시제품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16363" y="4369460"/>
              <a:ext cx="1530781" cy="3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E06A6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판매 제품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19501" y="4919215"/>
              <a:ext cx="1938056" cy="561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일반 택배박스에 </a:t>
              </a:r>
              <a:endParaRPr lang="en-US" altLang="ko-KR" sz="13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기존 상품만 넣음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83668" y="4919215"/>
              <a:ext cx="1995077" cy="561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실용 제품을 넣음</a:t>
              </a:r>
              <a:endParaRPr lang="en-US" altLang="ko-KR" sz="13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300" dirty="0" err="1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스크래쳐</a:t>
              </a:r>
              <a:r>
                <a:rPr lang="ko-KR" altLang="en-US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&amp; </a:t>
              </a:r>
              <a:r>
                <a:rPr lang="ko-KR" altLang="en-US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수제 간식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24395" y="4874629"/>
              <a:ext cx="1938056" cy="80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소비자가 </a:t>
              </a:r>
              <a:br>
                <a:rPr lang="en-US" altLang="ko-KR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</a:br>
              <a:r>
                <a:rPr lang="ko-KR" altLang="en-US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처음 만나는 박스도 </a:t>
              </a:r>
              <a:br>
                <a:rPr lang="en-US" altLang="ko-KR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</a:br>
              <a:r>
                <a:rPr lang="ko-KR" altLang="en-US" sz="1300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실용적으로 바꿈 </a:t>
              </a:r>
              <a:endParaRPr lang="en-US" altLang="ko-KR" sz="13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F3829FE-F89A-402D-8BC1-34E5C3C119F7}"/>
                </a:ext>
              </a:extLst>
            </p:cNvPr>
            <p:cNvCxnSpPr/>
            <p:nvPr/>
          </p:nvCxnSpPr>
          <p:spPr>
            <a:xfrm>
              <a:off x="2230734" y="4764404"/>
              <a:ext cx="1826823" cy="0"/>
            </a:xfrm>
            <a:prstGeom prst="line">
              <a:avLst/>
            </a:prstGeom>
            <a:ln w="12700">
              <a:solidFill>
                <a:srgbClr val="E687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646578D-E900-454C-AA5F-621ECFE82C13}"/>
                </a:ext>
              </a:extLst>
            </p:cNvPr>
            <p:cNvCxnSpPr/>
            <p:nvPr/>
          </p:nvCxnSpPr>
          <p:spPr>
            <a:xfrm>
              <a:off x="5194997" y="4764404"/>
              <a:ext cx="1826823" cy="0"/>
            </a:xfrm>
            <a:prstGeom prst="line">
              <a:avLst/>
            </a:prstGeom>
            <a:ln w="12700">
              <a:solidFill>
                <a:srgbClr val="E687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0317F1B-547A-4C03-BF20-276847D9ECD0}"/>
                </a:ext>
              </a:extLst>
            </p:cNvPr>
            <p:cNvCxnSpPr/>
            <p:nvPr/>
          </p:nvCxnSpPr>
          <p:spPr>
            <a:xfrm>
              <a:off x="8179357" y="4764404"/>
              <a:ext cx="1826823" cy="0"/>
            </a:xfrm>
            <a:prstGeom prst="line">
              <a:avLst/>
            </a:prstGeom>
            <a:ln w="12700">
              <a:solidFill>
                <a:srgbClr val="E687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323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10403F-B801-4FB0-ABA5-B06B7261D351}"/>
              </a:ext>
            </a:extLst>
          </p:cNvPr>
          <p:cNvGrpSpPr/>
          <p:nvPr/>
        </p:nvGrpSpPr>
        <p:grpSpPr>
          <a:xfrm>
            <a:off x="0" y="0"/>
            <a:ext cx="12192000" cy="1105294"/>
            <a:chOff x="0" y="0"/>
            <a:chExt cx="12192000" cy="110529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0E6909-9602-4180-8217-7540728A3247}"/>
                </a:ext>
              </a:extLst>
            </p:cNvPr>
            <p:cNvSpPr/>
            <p:nvPr/>
          </p:nvSpPr>
          <p:spPr>
            <a:xfrm>
              <a:off x="0" y="0"/>
              <a:ext cx="12192000" cy="1105294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3DF4BCB-4727-4B4F-9B1D-90B32B06C8A1}"/>
                </a:ext>
              </a:extLst>
            </p:cNvPr>
            <p:cNvGrpSpPr/>
            <p:nvPr/>
          </p:nvGrpSpPr>
          <p:grpSpPr>
            <a:xfrm>
              <a:off x="350721" y="251908"/>
              <a:ext cx="3010322" cy="619908"/>
              <a:chOff x="350721" y="211716"/>
              <a:chExt cx="3010322" cy="61990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B840F0C-5E45-4037-9AF3-66AE2A62BC92}"/>
                  </a:ext>
                </a:extLst>
              </p:cNvPr>
              <p:cNvSpPr/>
              <p:nvPr/>
            </p:nvSpPr>
            <p:spPr>
              <a:xfrm>
                <a:off x="487214" y="211716"/>
                <a:ext cx="287382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Meow Box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5B9EEF5-18FD-467E-AFF9-1F58B4EBBB9F}"/>
                  </a:ext>
                </a:extLst>
              </p:cNvPr>
              <p:cNvSpPr/>
              <p:nvPr/>
            </p:nvSpPr>
            <p:spPr>
              <a:xfrm>
                <a:off x="487214" y="493070"/>
                <a:ext cx="287382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성과</a:t>
                </a:r>
                <a:endParaRPr lang="en-US" altLang="ko-KR" sz="16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E0C4BE-1B83-42C7-B48C-0404B3587763}"/>
                  </a:ext>
                </a:extLst>
              </p:cNvPr>
              <p:cNvSpPr/>
              <p:nvPr/>
            </p:nvSpPr>
            <p:spPr>
              <a:xfrm rot="10800000" flipV="1">
                <a:off x="350721" y="313419"/>
                <a:ext cx="105378" cy="1053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aseline="-25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27AA625E-621E-4EC2-8383-A515569CC3AC}"/>
              </a:ext>
            </a:extLst>
          </p:cNvPr>
          <p:cNvSpPr/>
          <p:nvPr/>
        </p:nvSpPr>
        <p:spPr>
          <a:xfrm>
            <a:off x="991855" y="2220193"/>
            <a:ext cx="3196363" cy="3196364"/>
          </a:xfrm>
          <a:prstGeom prst="ellipse">
            <a:avLst/>
          </a:prstGeom>
          <a:noFill/>
          <a:ln w="19050">
            <a:solidFill>
              <a:srgbClr val="E68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DC74E94-882E-46BD-9E8B-75BEEEE31C8E}"/>
              </a:ext>
            </a:extLst>
          </p:cNvPr>
          <p:cNvSpPr/>
          <p:nvPr/>
        </p:nvSpPr>
        <p:spPr>
          <a:xfrm>
            <a:off x="4491969" y="2220193"/>
            <a:ext cx="3196363" cy="3196364"/>
          </a:xfrm>
          <a:prstGeom prst="ellipse">
            <a:avLst/>
          </a:prstGeom>
          <a:noFill/>
          <a:ln w="19050">
            <a:solidFill>
              <a:srgbClr val="E68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10507B-AA49-4D52-A13F-B21AC71FB6A4}"/>
              </a:ext>
            </a:extLst>
          </p:cNvPr>
          <p:cNvSpPr/>
          <p:nvPr/>
        </p:nvSpPr>
        <p:spPr>
          <a:xfrm>
            <a:off x="7992083" y="2220193"/>
            <a:ext cx="3196363" cy="3196364"/>
          </a:xfrm>
          <a:prstGeom prst="ellipse">
            <a:avLst/>
          </a:prstGeom>
          <a:solidFill>
            <a:srgbClr val="E6878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1855" y="3384048"/>
            <a:ext cx="3198602" cy="724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0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4208" y="3384048"/>
            <a:ext cx="3198602" cy="724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</a:t>
            </a:r>
            <a:r>
              <a:rPr lang="ko-KR" altLang="en-US" sz="40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20383" y="3384048"/>
            <a:ext cx="3198602" cy="724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105,000</a:t>
            </a:r>
            <a:endParaRPr lang="ko-KR" altLang="en-US" sz="40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3015" y="4189235"/>
            <a:ext cx="3198602" cy="376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5368" y="4189235"/>
            <a:ext cx="3198602" cy="376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1543" y="4189235"/>
            <a:ext cx="3198602" cy="376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매출 </a:t>
            </a:r>
          </a:p>
        </p:txBody>
      </p:sp>
    </p:spTree>
    <p:extLst>
      <p:ext uri="{BB962C8B-B14F-4D97-AF65-F5344CB8AC3E}">
        <p14:creationId xmlns:p14="http://schemas.microsoft.com/office/powerpoint/2010/main" val="306064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F70E4E0-1680-4B5E-BA43-69BAE2B6CFC3}"/>
              </a:ext>
            </a:extLst>
          </p:cNvPr>
          <p:cNvSpPr/>
          <p:nvPr/>
        </p:nvSpPr>
        <p:spPr>
          <a:xfrm>
            <a:off x="812340" y="2959023"/>
            <a:ext cx="4495680" cy="240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고양이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마리 당 약 </a:t>
            </a:r>
            <a:r>
              <a:rPr lang="en-US" altLang="ko-KR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2kg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의 모래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개월에 쓰이므로 구성품에 추가되면 좋을 것 같다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간식의 경우 영양도 중요하지만 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기호성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크다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나이든 고양이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는 장난감이 별로 필요가 없다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장난감이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고퀄리티라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좋다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스크래처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박스 디자인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예쁘면 더 좋을 거 같다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DCB3A3-A7D0-4BDB-8369-ECDB817B8D2A}"/>
              </a:ext>
            </a:extLst>
          </p:cNvPr>
          <p:cNvSpPr/>
          <p:nvPr/>
        </p:nvSpPr>
        <p:spPr>
          <a:xfrm>
            <a:off x="812340" y="2391593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E687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endParaRPr lang="ko-KR" altLang="en-US" dirty="0">
              <a:solidFill>
                <a:srgbClr val="E6878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64148A-C683-41A1-B995-26D80F0F6185}"/>
              </a:ext>
            </a:extLst>
          </p:cNvPr>
          <p:cNvCxnSpPr>
            <a:cxnSpLocks/>
          </p:cNvCxnSpPr>
          <p:nvPr/>
        </p:nvCxnSpPr>
        <p:spPr>
          <a:xfrm>
            <a:off x="812340" y="2328569"/>
            <a:ext cx="5243599" cy="0"/>
          </a:xfrm>
          <a:prstGeom prst="line">
            <a:avLst/>
          </a:prstGeom>
          <a:ln w="1905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9976F6-C731-4B41-A38E-018CC968CC0F}"/>
              </a:ext>
            </a:extLst>
          </p:cNvPr>
          <p:cNvSpPr/>
          <p:nvPr/>
        </p:nvSpPr>
        <p:spPr>
          <a:xfrm>
            <a:off x="6407366" y="2391593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E687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발전방향 도출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E238BAB-A55A-450F-BFF8-75E76B906EDB}"/>
              </a:ext>
            </a:extLst>
          </p:cNvPr>
          <p:cNvCxnSpPr>
            <a:cxnSpLocks/>
          </p:cNvCxnSpPr>
          <p:nvPr/>
        </p:nvCxnSpPr>
        <p:spPr>
          <a:xfrm>
            <a:off x="6434259" y="2328569"/>
            <a:ext cx="4791424" cy="0"/>
          </a:xfrm>
          <a:prstGeom prst="line">
            <a:avLst/>
          </a:prstGeom>
          <a:ln w="1905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6996E7-1F90-4D6B-BD24-9FC7A1278728}"/>
              </a:ext>
            </a:extLst>
          </p:cNvPr>
          <p:cNvGrpSpPr/>
          <p:nvPr/>
        </p:nvGrpSpPr>
        <p:grpSpPr>
          <a:xfrm>
            <a:off x="0" y="0"/>
            <a:ext cx="12192000" cy="1105294"/>
            <a:chOff x="0" y="0"/>
            <a:chExt cx="12192000" cy="110529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4E6130-0638-49C1-BD97-9F74E65AB318}"/>
                </a:ext>
              </a:extLst>
            </p:cNvPr>
            <p:cNvSpPr/>
            <p:nvPr/>
          </p:nvSpPr>
          <p:spPr>
            <a:xfrm>
              <a:off x="0" y="0"/>
              <a:ext cx="12192000" cy="1105294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5845F5F-97E6-4269-B101-BAEF8933D62E}"/>
                </a:ext>
              </a:extLst>
            </p:cNvPr>
            <p:cNvGrpSpPr/>
            <p:nvPr/>
          </p:nvGrpSpPr>
          <p:grpSpPr>
            <a:xfrm>
              <a:off x="350721" y="251908"/>
              <a:ext cx="3010322" cy="619908"/>
              <a:chOff x="350721" y="211716"/>
              <a:chExt cx="3010322" cy="61990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B74DE2-57AB-4D37-9A7D-4132B25A0FEF}"/>
                  </a:ext>
                </a:extLst>
              </p:cNvPr>
              <p:cNvSpPr/>
              <p:nvPr/>
            </p:nvSpPr>
            <p:spPr>
              <a:xfrm>
                <a:off x="487214" y="211716"/>
                <a:ext cx="287382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Meow Box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2437BFA-10EB-4C8E-81A6-E7F194616B85}"/>
                  </a:ext>
                </a:extLst>
              </p:cNvPr>
              <p:cNvSpPr/>
              <p:nvPr/>
            </p:nvSpPr>
            <p:spPr>
              <a:xfrm>
                <a:off x="487214" y="493070"/>
                <a:ext cx="287382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향후 발전 방향 </a:t>
                </a: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6BD7C84-0027-47FF-9005-EF4ED946557A}"/>
                  </a:ext>
                </a:extLst>
              </p:cNvPr>
              <p:cNvSpPr/>
              <p:nvPr/>
            </p:nvSpPr>
            <p:spPr>
              <a:xfrm rot="10800000" flipV="1">
                <a:off x="350721" y="313419"/>
                <a:ext cx="105378" cy="1053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aseline="-25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AD9A40-6D47-4681-8D73-C70F02EDBF68}"/>
              </a:ext>
            </a:extLst>
          </p:cNvPr>
          <p:cNvSpPr/>
          <p:nvPr/>
        </p:nvSpPr>
        <p:spPr>
          <a:xfrm>
            <a:off x="6847951" y="3105777"/>
            <a:ext cx="904352" cy="180870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9888B5-F67A-48D8-8F4E-94676FBC5012}"/>
              </a:ext>
            </a:extLst>
          </p:cNvPr>
          <p:cNvSpPr/>
          <p:nvPr/>
        </p:nvSpPr>
        <p:spPr>
          <a:xfrm>
            <a:off x="9199264" y="3768967"/>
            <a:ext cx="1085223" cy="175847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269355-5D1A-4199-A105-2D7674D4A02E}"/>
              </a:ext>
            </a:extLst>
          </p:cNvPr>
          <p:cNvSpPr/>
          <p:nvPr/>
        </p:nvSpPr>
        <p:spPr>
          <a:xfrm>
            <a:off x="8807380" y="4180950"/>
            <a:ext cx="934498" cy="175847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D00A88-FABE-4A0E-AC6F-75CA9B445947}"/>
              </a:ext>
            </a:extLst>
          </p:cNvPr>
          <p:cNvSpPr/>
          <p:nvPr/>
        </p:nvSpPr>
        <p:spPr>
          <a:xfrm>
            <a:off x="8244671" y="4613029"/>
            <a:ext cx="1235947" cy="175847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1300FE-3B67-4CD4-B334-BDF84C40FC8A}"/>
              </a:ext>
            </a:extLst>
          </p:cNvPr>
          <p:cNvSpPr/>
          <p:nvPr/>
        </p:nvSpPr>
        <p:spPr>
          <a:xfrm>
            <a:off x="6847952" y="4959699"/>
            <a:ext cx="904352" cy="180870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F9446-4BB8-49C9-BE14-70F30C1CDD35}"/>
              </a:ext>
            </a:extLst>
          </p:cNvPr>
          <p:cNvSpPr/>
          <p:nvPr/>
        </p:nvSpPr>
        <p:spPr>
          <a:xfrm>
            <a:off x="6422572" y="2959023"/>
            <a:ext cx="4538422" cy="2603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박스의 크기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키워서 모래를 함께 넣는다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b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최소 금액 적재가능한 박스크기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지금의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 크기까지 가능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기호성의 문제를 해결하기 위해 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수의사가 검증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 제품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타겟에서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노묘는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배제하고 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성묘를 중심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한다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장난감을 다양하게 </a:t>
            </a:r>
            <a:r>
              <a:rPr lang="ko-KR" altLang="en-US" sz="14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고퀄리티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로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유지한다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박스 디자인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한다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원가를 줄이기 위해 </a:t>
            </a:r>
            <a:b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최소 물량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(500ea)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확보가 필수적이다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6CD6D4-9499-427A-A653-C81BB6D1055C}"/>
              </a:ext>
            </a:extLst>
          </p:cNvPr>
          <p:cNvSpPr/>
          <p:nvPr/>
        </p:nvSpPr>
        <p:spPr>
          <a:xfrm>
            <a:off x="5987856" y="2023498"/>
            <a:ext cx="5684230" cy="384263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92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F70E4E0-1680-4B5E-BA43-69BAE2B6CFC3}"/>
              </a:ext>
            </a:extLst>
          </p:cNvPr>
          <p:cNvSpPr/>
          <p:nvPr/>
        </p:nvSpPr>
        <p:spPr>
          <a:xfrm>
            <a:off x="812340" y="2959023"/>
            <a:ext cx="4495680" cy="240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고양이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마리 당 약 </a:t>
            </a:r>
            <a:r>
              <a:rPr lang="en-US" altLang="ko-KR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2kg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의 모래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개월에 쓰이므로 구성품에 추가되면 좋을 것 같다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간식의 경우 영양도 중요하지만 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기호성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크다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나이든 고양이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는 장난감이 별로 필요가 없다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장난감이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고퀄리티라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좋다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스크래처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박스 디자인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예쁘면 더 좋을 거 같다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DCB3A3-A7D0-4BDB-8369-ECDB817B8D2A}"/>
              </a:ext>
            </a:extLst>
          </p:cNvPr>
          <p:cNvSpPr/>
          <p:nvPr/>
        </p:nvSpPr>
        <p:spPr>
          <a:xfrm>
            <a:off x="812340" y="2391593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E687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endParaRPr lang="ko-KR" altLang="en-US" dirty="0">
              <a:solidFill>
                <a:srgbClr val="E6878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64148A-C683-41A1-B995-26D80F0F6185}"/>
              </a:ext>
            </a:extLst>
          </p:cNvPr>
          <p:cNvCxnSpPr>
            <a:cxnSpLocks/>
          </p:cNvCxnSpPr>
          <p:nvPr/>
        </p:nvCxnSpPr>
        <p:spPr>
          <a:xfrm>
            <a:off x="812340" y="2328569"/>
            <a:ext cx="5243599" cy="0"/>
          </a:xfrm>
          <a:prstGeom prst="line">
            <a:avLst/>
          </a:prstGeom>
          <a:ln w="1905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9976F6-C731-4B41-A38E-018CC968CC0F}"/>
              </a:ext>
            </a:extLst>
          </p:cNvPr>
          <p:cNvSpPr/>
          <p:nvPr/>
        </p:nvSpPr>
        <p:spPr>
          <a:xfrm>
            <a:off x="6407366" y="2391593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E687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발전방향 도출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E238BAB-A55A-450F-BFF8-75E76B906EDB}"/>
              </a:ext>
            </a:extLst>
          </p:cNvPr>
          <p:cNvCxnSpPr>
            <a:cxnSpLocks/>
          </p:cNvCxnSpPr>
          <p:nvPr/>
        </p:nvCxnSpPr>
        <p:spPr>
          <a:xfrm>
            <a:off x="6434259" y="2328569"/>
            <a:ext cx="4791424" cy="0"/>
          </a:xfrm>
          <a:prstGeom prst="line">
            <a:avLst/>
          </a:prstGeom>
          <a:ln w="1905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6996E7-1F90-4D6B-BD24-9FC7A1278728}"/>
              </a:ext>
            </a:extLst>
          </p:cNvPr>
          <p:cNvGrpSpPr/>
          <p:nvPr/>
        </p:nvGrpSpPr>
        <p:grpSpPr>
          <a:xfrm>
            <a:off x="0" y="0"/>
            <a:ext cx="12192000" cy="1105294"/>
            <a:chOff x="0" y="0"/>
            <a:chExt cx="12192000" cy="110529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4E6130-0638-49C1-BD97-9F74E65AB318}"/>
                </a:ext>
              </a:extLst>
            </p:cNvPr>
            <p:cNvSpPr/>
            <p:nvPr/>
          </p:nvSpPr>
          <p:spPr>
            <a:xfrm>
              <a:off x="0" y="0"/>
              <a:ext cx="12192000" cy="1105294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5845F5F-97E6-4269-B101-BAEF8933D62E}"/>
                </a:ext>
              </a:extLst>
            </p:cNvPr>
            <p:cNvGrpSpPr/>
            <p:nvPr/>
          </p:nvGrpSpPr>
          <p:grpSpPr>
            <a:xfrm>
              <a:off x="350721" y="251908"/>
              <a:ext cx="3010322" cy="619908"/>
              <a:chOff x="350721" y="211716"/>
              <a:chExt cx="3010322" cy="61990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B74DE2-57AB-4D37-9A7D-4132B25A0FEF}"/>
                  </a:ext>
                </a:extLst>
              </p:cNvPr>
              <p:cNvSpPr/>
              <p:nvPr/>
            </p:nvSpPr>
            <p:spPr>
              <a:xfrm>
                <a:off x="487214" y="211716"/>
                <a:ext cx="287382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Meow Box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2437BFA-10EB-4C8E-81A6-E7F194616B85}"/>
                  </a:ext>
                </a:extLst>
              </p:cNvPr>
              <p:cNvSpPr/>
              <p:nvPr/>
            </p:nvSpPr>
            <p:spPr>
              <a:xfrm>
                <a:off x="487214" y="493070"/>
                <a:ext cx="287382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향후 발전 방향 </a:t>
                </a: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6BD7C84-0027-47FF-9005-EF4ED946557A}"/>
                  </a:ext>
                </a:extLst>
              </p:cNvPr>
              <p:cNvSpPr/>
              <p:nvPr/>
            </p:nvSpPr>
            <p:spPr>
              <a:xfrm rot="10800000" flipV="1">
                <a:off x="350721" y="313419"/>
                <a:ext cx="105378" cy="1053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aseline="-25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AD9A40-6D47-4681-8D73-C70F02EDBF68}"/>
              </a:ext>
            </a:extLst>
          </p:cNvPr>
          <p:cNvSpPr/>
          <p:nvPr/>
        </p:nvSpPr>
        <p:spPr>
          <a:xfrm>
            <a:off x="6847951" y="3105777"/>
            <a:ext cx="904352" cy="180870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9888B5-F67A-48D8-8F4E-94676FBC5012}"/>
              </a:ext>
            </a:extLst>
          </p:cNvPr>
          <p:cNvSpPr/>
          <p:nvPr/>
        </p:nvSpPr>
        <p:spPr>
          <a:xfrm>
            <a:off x="9199264" y="3768967"/>
            <a:ext cx="1085223" cy="175847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269355-5D1A-4199-A105-2D7674D4A02E}"/>
              </a:ext>
            </a:extLst>
          </p:cNvPr>
          <p:cNvSpPr/>
          <p:nvPr/>
        </p:nvSpPr>
        <p:spPr>
          <a:xfrm>
            <a:off x="8807380" y="4180950"/>
            <a:ext cx="934498" cy="175847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D00A88-FABE-4A0E-AC6F-75CA9B445947}"/>
              </a:ext>
            </a:extLst>
          </p:cNvPr>
          <p:cNvSpPr/>
          <p:nvPr/>
        </p:nvSpPr>
        <p:spPr>
          <a:xfrm>
            <a:off x="8244671" y="4613029"/>
            <a:ext cx="1235947" cy="175847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1300FE-3B67-4CD4-B334-BDF84C40FC8A}"/>
              </a:ext>
            </a:extLst>
          </p:cNvPr>
          <p:cNvSpPr/>
          <p:nvPr/>
        </p:nvSpPr>
        <p:spPr>
          <a:xfrm>
            <a:off x="6847952" y="4959699"/>
            <a:ext cx="904352" cy="180870"/>
          </a:xfrm>
          <a:prstGeom prst="rect">
            <a:avLst/>
          </a:prstGeom>
          <a:solidFill>
            <a:srgbClr val="E68789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F9446-4BB8-49C9-BE14-70F30C1CDD35}"/>
              </a:ext>
            </a:extLst>
          </p:cNvPr>
          <p:cNvSpPr/>
          <p:nvPr/>
        </p:nvSpPr>
        <p:spPr>
          <a:xfrm>
            <a:off x="6422572" y="2959023"/>
            <a:ext cx="4538422" cy="2603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박스의 크기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키워서 모래를 함께 넣는다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b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최소 금액 적재가능한 박스크기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지금의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 크기까지 가능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기호성의 문제를 해결하기 위해 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수의사가 검증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 제품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타겟에서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노묘는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배제하고 </a:t>
            </a: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성묘를 중심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한다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장난감을 다양하게 </a:t>
            </a:r>
            <a:r>
              <a:rPr lang="ko-KR" altLang="en-US" sz="14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고퀄리티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로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유지한다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박스 디자인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한다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원가를 줄이기 위해 </a:t>
            </a:r>
            <a:b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최소 물량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(500ea)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확보가 필수적이다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D73F39-631B-4B9D-9559-35D543EE2716}"/>
              </a:ext>
            </a:extLst>
          </p:cNvPr>
          <p:cNvSpPr/>
          <p:nvPr/>
        </p:nvSpPr>
        <p:spPr>
          <a:xfrm>
            <a:off x="487214" y="2013857"/>
            <a:ext cx="5684230" cy="384263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6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05C6AA1B-07DA-4F6D-9110-078ED13D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8097C1D-60A7-4D67-9984-C41B30A593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CC34EF-519E-48DB-BFA0-08224CF4AEE0}"/>
              </a:ext>
            </a:extLst>
          </p:cNvPr>
          <p:cNvGrpSpPr/>
          <p:nvPr/>
        </p:nvGrpSpPr>
        <p:grpSpPr>
          <a:xfrm>
            <a:off x="3276601" y="2109921"/>
            <a:ext cx="6006236" cy="2160656"/>
            <a:chOff x="3276601" y="2025506"/>
            <a:chExt cx="6006236" cy="21606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DB8E06-D811-437D-BE9C-D3221F3EBF19}"/>
                </a:ext>
              </a:extLst>
            </p:cNvPr>
            <p:cNvSpPr/>
            <p:nvPr/>
          </p:nvSpPr>
          <p:spPr>
            <a:xfrm>
              <a:off x="3820887" y="3686736"/>
              <a:ext cx="2569028" cy="457200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7B3182-D761-417E-83A3-09C5FD1901A4}"/>
                </a:ext>
              </a:extLst>
            </p:cNvPr>
            <p:cNvSpPr txBox="1"/>
            <p:nvPr/>
          </p:nvSpPr>
          <p:spPr>
            <a:xfrm>
              <a:off x="3276601" y="2025506"/>
              <a:ext cx="6006236" cy="2160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제조회사가 아닙니다</a:t>
              </a:r>
              <a:r>
                <a:rPr lang="en-US" altLang="ko-KR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</a:p>
            <a:p>
              <a:pPr algn="ctr"/>
              <a:r>
                <a:rPr lang="ko-KR" altLang="en-US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콘텐츠를 유통하는 팀입니다</a:t>
              </a:r>
              <a:r>
                <a:rPr lang="en-US" altLang="ko-KR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  <a:p>
              <a:pPr algn="ctr"/>
              <a:endParaRPr lang="en-US" altLang="ko-KR" dirty="0">
                <a:solidFill>
                  <a:srgbClr val="E6878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반려묘와 묘주를 이어주는</a:t>
              </a:r>
              <a:r>
                <a:rPr lang="en-US" altLang="ko-KR" sz="28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,</a:t>
              </a:r>
              <a:r>
                <a:rPr lang="ko-KR" altLang="en-US" sz="28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br>
                <a:rPr lang="en-US" altLang="ko-KR" sz="28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ko-KR" altLang="en-US" sz="28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설렘을 배송하는 </a:t>
              </a:r>
              <a:r>
                <a:rPr lang="ko-KR" altLang="en-US" sz="2800" dirty="0">
                  <a:solidFill>
                    <a:srgbClr val="E6878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회사가 되는 것</a:t>
              </a:r>
              <a:r>
                <a:rPr lang="en-US" altLang="ko-KR" dirty="0">
                  <a:solidFill>
                    <a:srgbClr val="E68789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28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876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39BAF8-5A45-405D-892E-4B89A4EDEEA9}"/>
              </a:ext>
            </a:extLst>
          </p:cNvPr>
          <p:cNvSpPr txBox="1"/>
          <p:nvPr/>
        </p:nvSpPr>
        <p:spPr>
          <a:xfrm>
            <a:off x="109321" y="179192"/>
            <a:ext cx="74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팀소개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다같이 </a:t>
            </a:r>
            <a:r>
              <a:rPr lang="ko-KR" altLang="en-US" dirty="0" err="1"/>
              <a:t>찍은사진</a:t>
            </a:r>
            <a:r>
              <a:rPr lang="en-US" altLang="ko-KR" dirty="0"/>
              <a:t>) / </a:t>
            </a:r>
            <a:r>
              <a:rPr lang="ko-KR" altLang="en-US" dirty="0"/>
              <a:t>티셔츠</a:t>
            </a:r>
            <a:endParaRPr lang="en-US" altLang="ko-KR" dirty="0"/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F157BF21-D8AC-4641-B959-B8BDC9294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8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CEDA0B5-EFE1-43F7-9291-06819074E8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85CC88-F04E-4D5E-8F50-4C9C61ABAAB7}"/>
              </a:ext>
            </a:extLst>
          </p:cNvPr>
          <p:cNvSpPr/>
          <p:nvPr/>
        </p:nvSpPr>
        <p:spPr>
          <a:xfrm>
            <a:off x="-555171" y="5045748"/>
            <a:ext cx="5856512" cy="691024"/>
          </a:xfrm>
          <a:prstGeom prst="rect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106CF-F2E3-410F-A770-B5079E6234D7}"/>
              </a:ext>
            </a:extLst>
          </p:cNvPr>
          <p:cNvSpPr txBox="1"/>
          <p:nvPr/>
        </p:nvSpPr>
        <p:spPr>
          <a:xfrm>
            <a:off x="493334" y="4938740"/>
            <a:ext cx="415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30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psf\Home\Desktop\코골이 아기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26010"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A8F15B-63D2-4461-A465-C33A79318C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A1F0AE-64B0-40C5-A27A-D9AC86007F65}"/>
              </a:ext>
            </a:extLst>
          </p:cNvPr>
          <p:cNvSpPr/>
          <p:nvPr/>
        </p:nvSpPr>
        <p:spPr>
          <a:xfrm>
            <a:off x="3753050" y="3334645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자기만의 공간을 좋아해서 그 곳에서만 잡니다</a:t>
            </a:r>
          </a:p>
        </p:txBody>
      </p:sp>
    </p:spTree>
    <p:extLst>
      <p:ext uri="{BB962C8B-B14F-4D97-AF65-F5344CB8AC3E}">
        <p14:creationId xmlns:p14="http://schemas.microsoft.com/office/powerpoint/2010/main" val="419344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64D2E87A-C669-4312-A97E-44B5E2D68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1" b="1692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psf\Home\Desktop\코골이 아기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26010"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A8F15B-63D2-4461-A465-C33A79318C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15C16F-FAE2-4E41-8594-B3EC9BABA526}"/>
              </a:ext>
            </a:extLst>
          </p:cNvPr>
          <p:cNvSpPr/>
          <p:nvPr/>
        </p:nvSpPr>
        <p:spPr>
          <a:xfrm>
            <a:off x="4504057" y="3334645"/>
            <a:ext cx="3183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제 아이 이름은 </a:t>
            </a:r>
            <a:r>
              <a:rPr lang="ko-KR" altLang="en-US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고양이</a:t>
            </a:r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입니다</a:t>
            </a:r>
            <a:r>
              <a:rPr lang="en-US" altLang="ko-KR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745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D382F-E4CA-478F-A2CD-4747BD6B4AC5}"/>
              </a:ext>
            </a:extLst>
          </p:cNvPr>
          <p:cNvSpPr txBox="1"/>
          <p:nvPr/>
        </p:nvSpPr>
        <p:spPr>
          <a:xfrm>
            <a:off x="217321" y="44122"/>
            <a:ext cx="6615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미유박스</a:t>
            </a:r>
            <a:r>
              <a:rPr lang="ko-KR" altLang="en-US" dirty="0"/>
              <a:t> 소개 메인 화면 </a:t>
            </a:r>
            <a:r>
              <a:rPr lang="en-US" altLang="ko-KR" dirty="0"/>
              <a:t>(</a:t>
            </a:r>
            <a:r>
              <a:rPr lang="ko-KR" altLang="en-US" dirty="0"/>
              <a:t>사람이 들고 박스 예쁘게 </a:t>
            </a:r>
            <a:r>
              <a:rPr lang="ko-KR" altLang="en-US" dirty="0" err="1"/>
              <a:t>찍은사진</a:t>
            </a:r>
            <a:r>
              <a:rPr lang="en-US" altLang="ko-KR" dirty="0"/>
              <a:t>-</a:t>
            </a:r>
            <a:r>
              <a:rPr lang="ko-KR" altLang="en-US" dirty="0"/>
              <a:t>사람은 상반신</a:t>
            </a:r>
            <a:r>
              <a:rPr lang="en-US" altLang="ko-KR" dirty="0"/>
              <a:t>, </a:t>
            </a:r>
            <a:r>
              <a:rPr lang="ko-KR" altLang="en-US" dirty="0" err="1"/>
              <a:t>팔만나와야함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 err="1"/>
              <a:t>반려묘</a:t>
            </a:r>
            <a:r>
              <a:rPr lang="ko-KR" altLang="en-US" dirty="0"/>
              <a:t> 수제 필수용품</a:t>
            </a:r>
            <a:r>
              <a:rPr lang="en-US" altLang="ko-KR" dirty="0"/>
              <a:t>, </a:t>
            </a:r>
            <a:r>
              <a:rPr lang="ko-KR" altLang="en-US" dirty="0"/>
              <a:t>간식 정기배송 서비스 </a:t>
            </a:r>
            <a:endParaRPr lang="en-US" altLang="ko-KR" dirty="0"/>
          </a:p>
        </p:txBody>
      </p:sp>
      <p:pic>
        <p:nvPicPr>
          <p:cNvPr id="4" name="그림 3" descr="벽, 실내이(가) 표시된 사진&#10;&#10;높은 신뢰도로 생성된 설명">
            <a:extLst>
              <a:ext uri="{FF2B5EF4-FFF2-40B4-BE49-F238E27FC236}">
                <a16:creationId xmlns:a16="http://schemas.microsoft.com/office/drawing/2014/main" id="{DCA8C115-CBB3-4AD4-8CF8-34F9AF9570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" b="145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21934D-99EE-453B-85E7-22AD5C1D9E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4DDFB4-267B-4004-8A33-A9BBC4DADDAC}"/>
              </a:ext>
            </a:extLst>
          </p:cNvPr>
          <p:cNvGrpSpPr/>
          <p:nvPr/>
        </p:nvGrpSpPr>
        <p:grpSpPr>
          <a:xfrm>
            <a:off x="2391746" y="2921810"/>
            <a:ext cx="7408508" cy="1014380"/>
            <a:chOff x="2391746" y="3036016"/>
            <a:chExt cx="7408508" cy="10143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AC6C10F-DD83-4CC9-8432-2163F8C18B48}"/>
                </a:ext>
              </a:extLst>
            </p:cNvPr>
            <p:cNvSpPr/>
            <p:nvPr/>
          </p:nvSpPr>
          <p:spPr>
            <a:xfrm>
              <a:off x="4931228" y="3608563"/>
              <a:ext cx="1273629" cy="397381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F331B9-644E-4073-B3BF-F137291856E5}"/>
                </a:ext>
              </a:extLst>
            </p:cNvPr>
            <p:cNvSpPr txBox="1"/>
            <p:nvPr/>
          </p:nvSpPr>
          <p:spPr>
            <a:xfrm>
              <a:off x="2391746" y="3036016"/>
              <a:ext cx="7408508" cy="10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반려묘</a:t>
              </a:r>
              <a:r>
                <a:rPr lang="ko-KR" altLang="en-US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수제 필수 용품과 간식을 정기 배송하는 서비스</a:t>
              </a:r>
              <a:r>
                <a:rPr lang="en-US" altLang="ko-KR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br>
                <a:rPr lang="en-US" altLang="ko-KR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</a:br>
              <a:r>
                <a:rPr lang="ko-KR" altLang="en-US" sz="2400" dirty="0" err="1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미유박스</a:t>
              </a:r>
              <a:r>
                <a:rPr lang="ko-KR" altLang="en-US" sz="24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입니다</a:t>
              </a:r>
              <a:r>
                <a:rPr lang="en-US" altLang="ko-KR" sz="2400" dirty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.</a:t>
              </a:r>
              <a:endParaRPr lang="en-US" altLang="ko-KR" sz="20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39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고양이, 동물, 포유류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38A187C9-FC9F-43B3-B02A-BE305B426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" b="10443"/>
          <a:stretch/>
        </p:blipFill>
        <p:spPr>
          <a:xfrm>
            <a:off x="0" y="0"/>
            <a:ext cx="12192000" cy="69358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1DD385-5273-4B1C-87E2-9C34FF709C61}"/>
              </a:ext>
            </a:extLst>
          </p:cNvPr>
          <p:cNvSpPr/>
          <p:nvPr/>
        </p:nvSpPr>
        <p:spPr>
          <a:xfrm>
            <a:off x="6340510" y="1477108"/>
            <a:ext cx="552659" cy="1517470"/>
          </a:xfrm>
          <a:prstGeom prst="rect">
            <a:avLst/>
          </a:prstGeom>
          <a:solidFill>
            <a:srgbClr val="E5D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05156C-AA80-43EE-AD49-7F0BDDE1DFEB}"/>
              </a:ext>
            </a:extLst>
          </p:cNvPr>
          <p:cNvGrpSpPr/>
          <p:nvPr/>
        </p:nvGrpSpPr>
        <p:grpSpPr>
          <a:xfrm>
            <a:off x="1230087" y="1267390"/>
            <a:ext cx="6716370" cy="3275427"/>
            <a:chOff x="2266091" y="1267391"/>
            <a:chExt cx="5680365" cy="2770190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0DC57910-BCFA-447F-B6CD-1EDEDDBB7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1892"/>
            <a:stretch/>
          </p:blipFill>
          <p:spPr>
            <a:xfrm>
              <a:off x="3838434" y="2820419"/>
              <a:ext cx="3627456" cy="1217162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720D245C-4DCF-4FF8-B86B-DD769D155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40325"/>
            <a:stretch/>
          </p:blipFill>
          <p:spPr>
            <a:xfrm>
              <a:off x="2266091" y="1267391"/>
              <a:ext cx="5680365" cy="121716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BCD8FC-232D-4217-8F19-ACE5D4C19C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9" t="4469" r="110" b="10168"/>
          <a:stretch/>
        </p:blipFill>
        <p:spPr>
          <a:xfrm>
            <a:off x="4910726" y="0"/>
            <a:ext cx="7234810" cy="6935821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55E344-6F77-4103-AA17-FCDAD1F1296C}"/>
              </a:ext>
            </a:extLst>
          </p:cNvPr>
          <p:cNvSpPr txBox="1"/>
          <p:nvPr/>
        </p:nvSpPr>
        <p:spPr>
          <a:xfrm>
            <a:off x="6250075" y="4586776"/>
            <a:ext cx="130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E6878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미유박스</a:t>
            </a:r>
            <a:endParaRPr lang="ko-KR" altLang="en-US" sz="2000" dirty="0">
              <a:solidFill>
                <a:srgbClr val="E68789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093DE-F29D-4CFC-ADB9-9D2C88CD7660}"/>
              </a:ext>
            </a:extLst>
          </p:cNvPr>
          <p:cNvSpPr txBox="1"/>
          <p:nvPr/>
        </p:nvSpPr>
        <p:spPr>
          <a:xfrm>
            <a:off x="648413" y="910459"/>
            <a:ext cx="21387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7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설렘을 유통하는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DD5F2-EBE2-4453-8944-D9BC2ABD2C67}"/>
              </a:ext>
            </a:extLst>
          </p:cNvPr>
          <p:cNvSpPr txBox="1"/>
          <p:nvPr/>
        </p:nvSpPr>
        <p:spPr>
          <a:xfrm>
            <a:off x="3167846" y="4651904"/>
            <a:ext cx="395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반려묘</a:t>
            </a:r>
            <a:r>
              <a:rPr lang="ko-KR" altLang="en-US" sz="14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수제 필수 용품과 간식배송 서비스</a:t>
            </a:r>
          </a:p>
        </p:txBody>
      </p:sp>
    </p:spTree>
    <p:extLst>
      <p:ext uri="{BB962C8B-B14F-4D97-AF65-F5344CB8AC3E}">
        <p14:creationId xmlns:p14="http://schemas.microsoft.com/office/powerpoint/2010/main" val="354186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9536768-8577-44B9-AD03-AF03EFEC4F60}"/>
              </a:ext>
            </a:extLst>
          </p:cNvPr>
          <p:cNvGrpSpPr/>
          <p:nvPr/>
        </p:nvGrpSpPr>
        <p:grpSpPr>
          <a:xfrm>
            <a:off x="1076310" y="1904706"/>
            <a:ext cx="2699184" cy="2699184"/>
            <a:chOff x="4819181" y="370399"/>
            <a:chExt cx="2615762" cy="26157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766385-0289-4330-B564-1C491DB73E35}"/>
                </a:ext>
              </a:extLst>
            </p:cNvPr>
            <p:cNvSpPr/>
            <p:nvPr/>
          </p:nvSpPr>
          <p:spPr>
            <a:xfrm>
              <a:off x="5768025" y="1493614"/>
              <a:ext cx="6559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간식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435FC07-D26C-4CF6-A8E6-C297E556415A}"/>
                </a:ext>
              </a:extLst>
            </p:cNvPr>
            <p:cNvSpPr/>
            <p:nvPr/>
          </p:nvSpPr>
          <p:spPr>
            <a:xfrm>
              <a:off x="4819181" y="370399"/>
              <a:ext cx="2615762" cy="2615762"/>
            </a:xfrm>
            <a:prstGeom prst="ellipse">
              <a:avLst/>
            </a:prstGeom>
            <a:noFill/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5499D0-BD19-4768-A860-AE567595FFA4}"/>
              </a:ext>
            </a:extLst>
          </p:cNvPr>
          <p:cNvGrpSpPr/>
          <p:nvPr/>
        </p:nvGrpSpPr>
        <p:grpSpPr>
          <a:xfrm>
            <a:off x="6889857" y="374086"/>
            <a:ext cx="2758112" cy="2758112"/>
            <a:chOff x="7703150" y="1507928"/>
            <a:chExt cx="2541574" cy="25415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556341-EA09-49E4-A9C2-43FD9B4EF087}"/>
                </a:ext>
              </a:extLst>
            </p:cNvPr>
            <p:cNvSpPr/>
            <p:nvPr/>
          </p:nvSpPr>
          <p:spPr>
            <a:xfrm>
              <a:off x="8597872" y="2547882"/>
              <a:ext cx="7521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사료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1BC8EB0-EDA5-4D1A-9C43-0156EC8620C0}"/>
                </a:ext>
              </a:extLst>
            </p:cNvPr>
            <p:cNvSpPr/>
            <p:nvPr/>
          </p:nvSpPr>
          <p:spPr>
            <a:xfrm>
              <a:off x="7703150" y="1507928"/>
              <a:ext cx="2541574" cy="2541574"/>
            </a:xfrm>
            <a:prstGeom prst="ellipse">
              <a:avLst/>
            </a:prstGeom>
            <a:noFill/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BFD923-1DCD-45EA-ADB1-A4CB64D420AF}"/>
              </a:ext>
            </a:extLst>
          </p:cNvPr>
          <p:cNvGrpSpPr/>
          <p:nvPr/>
        </p:nvGrpSpPr>
        <p:grpSpPr>
          <a:xfrm>
            <a:off x="6889857" y="4024491"/>
            <a:ext cx="2297856" cy="2297856"/>
            <a:chOff x="7116390" y="4326223"/>
            <a:chExt cx="2226838" cy="222683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AD9001-9E69-4F79-BF68-D5F50FF98A11}"/>
                </a:ext>
              </a:extLst>
            </p:cNvPr>
            <p:cNvSpPr/>
            <p:nvPr/>
          </p:nvSpPr>
          <p:spPr>
            <a:xfrm>
              <a:off x="7584541" y="5254976"/>
              <a:ext cx="1290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스크래처</a:t>
              </a:r>
              <a:endParaRPr lang="ko-KR" altLang="en-US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D7218FE-D66D-4E2C-89FE-14941F17544E}"/>
                </a:ext>
              </a:extLst>
            </p:cNvPr>
            <p:cNvSpPr/>
            <p:nvPr/>
          </p:nvSpPr>
          <p:spPr>
            <a:xfrm>
              <a:off x="7116390" y="4326223"/>
              <a:ext cx="2226838" cy="2226838"/>
            </a:xfrm>
            <a:prstGeom prst="ellipse">
              <a:avLst/>
            </a:prstGeom>
            <a:noFill/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14BBD2-BFE6-4BAB-9C8E-42DEEB7FDB58}"/>
              </a:ext>
            </a:extLst>
          </p:cNvPr>
          <p:cNvGrpSpPr/>
          <p:nvPr/>
        </p:nvGrpSpPr>
        <p:grpSpPr>
          <a:xfrm>
            <a:off x="3199326" y="4330434"/>
            <a:ext cx="2067082" cy="2067082"/>
            <a:chOff x="2830061" y="4165663"/>
            <a:chExt cx="2003196" cy="20031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7D1FF3-90A0-43DA-97B9-E0E91CC4EBFD}"/>
                </a:ext>
              </a:extLst>
            </p:cNvPr>
            <p:cNvSpPr/>
            <p:nvPr/>
          </p:nvSpPr>
          <p:spPr>
            <a:xfrm>
              <a:off x="3545055" y="4982595"/>
              <a:ext cx="604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모래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EA71ACE-7F51-4BBA-B7E8-7FD285416ACD}"/>
                </a:ext>
              </a:extLst>
            </p:cNvPr>
            <p:cNvSpPr/>
            <p:nvPr/>
          </p:nvSpPr>
          <p:spPr>
            <a:xfrm>
              <a:off x="2830061" y="4165663"/>
              <a:ext cx="2003196" cy="2003196"/>
            </a:xfrm>
            <a:prstGeom prst="ellipse">
              <a:avLst/>
            </a:prstGeom>
            <a:noFill/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05A556F-E566-43AF-B231-26C4CB89736E}"/>
              </a:ext>
            </a:extLst>
          </p:cNvPr>
          <p:cNvGrpSpPr/>
          <p:nvPr/>
        </p:nvGrpSpPr>
        <p:grpSpPr>
          <a:xfrm>
            <a:off x="3445553" y="545565"/>
            <a:ext cx="1653254" cy="1653252"/>
            <a:chOff x="2239030" y="1978793"/>
            <a:chExt cx="1602157" cy="160215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8297AD-C9A2-4041-A2E2-9914491BD039}"/>
                </a:ext>
              </a:extLst>
            </p:cNvPr>
            <p:cNvSpPr/>
            <p:nvPr/>
          </p:nvSpPr>
          <p:spPr>
            <a:xfrm>
              <a:off x="2737783" y="2576103"/>
              <a:ext cx="604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용품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9D152C7-6232-4C13-BB7E-A517BCE7FD28}"/>
                </a:ext>
              </a:extLst>
            </p:cNvPr>
            <p:cNvSpPr/>
            <p:nvPr/>
          </p:nvSpPr>
          <p:spPr>
            <a:xfrm>
              <a:off x="2239030" y="1978793"/>
              <a:ext cx="1602157" cy="1602157"/>
            </a:xfrm>
            <a:prstGeom prst="ellipse">
              <a:avLst/>
            </a:prstGeom>
            <a:noFill/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A03E0D-5C20-4C98-8439-DD5528A51227}"/>
              </a:ext>
            </a:extLst>
          </p:cNvPr>
          <p:cNvGrpSpPr/>
          <p:nvPr/>
        </p:nvGrpSpPr>
        <p:grpSpPr>
          <a:xfrm>
            <a:off x="4575695" y="2080689"/>
            <a:ext cx="2618564" cy="2618560"/>
            <a:chOff x="4469468" y="2086441"/>
            <a:chExt cx="3132059" cy="3132056"/>
          </a:xfrm>
        </p:grpSpPr>
        <p:pic>
          <p:nvPicPr>
            <p:cNvPr id="13" name="Picture 2" descr="Image result for woman">
              <a:extLst>
                <a:ext uri="{FF2B5EF4-FFF2-40B4-BE49-F238E27FC236}">
                  <a16:creationId xmlns:a16="http://schemas.microsoft.com/office/drawing/2014/main" id="{B07EEF7E-47CC-4A85-A890-2037EA373D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5" t="5875" r="20975" b="7050"/>
            <a:stretch/>
          </p:blipFill>
          <p:spPr bwMode="auto">
            <a:xfrm>
              <a:off x="4542400" y="2161138"/>
              <a:ext cx="2982665" cy="298266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4545E73-8D20-4C94-8DD7-BA02730B1858}"/>
                </a:ext>
              </a:extLst>
            </p:cNvPr>
            <p:cNvSpPr/>
            <p:nvPr/>
          </p:nvSpPr>
          <p:spPr>
            <a:xfrm>
              <a:off x="4542399" y="2161125"/>
              <a:ext cx="2982688" cy="2982688"/>
            </a:xfrm>
            <a:prstGeom prst="ellipse">
              <a:avLst/>
            </a:prstGeom>
            <a:solidFill>
              <a:srgbClr val="E68789">
                <a:alpha val="57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67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B2D47A3-2FEB-46A6-860A-3F5FF7770D7D}"/>
                </a:ext>
              </a:extLst>
            </p:cNvPr>
            <p:cNvSpPr/>
            <p:nvPr/>
          </p:nvSpPr>
          <p:spPr>
            <a:xfrm>
              <a:off x="4469468" y="2086441"/>
              <a:ext cx="3132059" cy="3132056"/>
            </a:xfrm>
            <a:prstGeom prst="ellipse">
              <a:avLst/>
            </a:prstGeom>
            <a:noFill/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67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1CAD0AF-E57D-4AD9-BB61-C815C54746C0}"/>
              </a:ext>
            </a:extLst>
          </p:cNvPr>
          <p:cNvGrpSpPr/>
          <p:nvPr/>
        </p:nvGrpSpPr>
        <p:grpSpPr>
          <a:xfrm>
            <a:off x="1070647" y="1904706"/>
            <a:ext cx="2699184" cy="2699184"/>
            <a:chOff x="4819181" y="370399"/>
            <a:chExt cx="2615762" cy="261576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8DC0227-E6C1-4BB4-853A-6247E20411B2}"/>
                </a:ext>
              </a:extLst>
            </p:cNvPr>
            <p:cNvSpPr/>
            <p:nvPr/>
          </p:nvSpPr>
          <p:spPr>
            <a:xfrm>
              <a:off x="4819181" y="370399"/>
              <a:ext cx="2615762" cy="2615762"/>
            </a:xfrm>
            <a:prstGeom prst="ellipse">
              <a:avLst/>
            </a:prstGeom>
            <a:solidFill>
              <a:srgbClr val="E6878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AF3618-C3A8-48C7-B164-46C180653C7A}"/>
                </a:ext>
              </a:extLst>
            </p:cNvPr>
            <p:cNvSpPr/>
            <p:nvPr/>
          </p:nvSpPr>
          <p:spPr>
            <a:xfrm>
              <a:off x="5768025" y="1493614"/>
              <a:ext cx="6559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간식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C9E5604-0E1C-4DA7-B749-8ADCEE63E10D}"/>
              </a:ext>
            </a:extLst>
          </p:cNvPr>
          <p:cNvGrpSpPr/>
          <p:nvPr/>
        </p:nvGrpSpPr>
        <p:grpSpPr>
          <a:xfrm>
            <a:off x="3445553" y="545565"/>
            <a:ext cx="1653254" cy="1653252"/>
            <a:chOff x="2239030" y="1978793"/>
            <a:chExt cx="1602157" cy="160215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DD1515A-8706-4791-942E-DFCC8B2400D8}"/>
                </a:ext>
              </a:extLst>
            </p:cNvPr>
            <p:cNvSpPr/>
            <p:nvPr/>
          </p:nvSpPr>
          <p:spPr>
            <a:xfrm>
              <a:off x="2239030" y="1978793"/>
              <a:ext cx="1602157" cy="1602157"/>
            </a:xfrm>
            <a:prstGeom prst="ellipse">
              <a:avLst/>
            </a:prstGeom>
            <a:solidFill>
              <a:srgbClr val="E6878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194701-40E9-4E1A-9E2F-7A2F88A40F2A}"/>
                </a:ext>
              </a:extLst>
            </p:cNvPr>
            <p:cNvSpPr/>
            <p:nvPr/>
          </p:nvSpPr>
          <p:spPr>
            <a:xfrm>
              <a:off x="2737783" y="2576103"/>
              <a:ext cx="604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용품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52DBF1-BF09-4810-8E0A-906AA0DCEA0C}"/>
              </a:ext>
            </a:extLst>
          </p:cNvPr>
          <p:cNvGrpSpPr/>
          <p:nvPr/>
        </p:nvGrpSpPr>
        <p:grpSpPr>
          <a:xfrm>
            <a:off x="6891092" y="4024491"/>
            <a:ext cx="2297856" cy="2297856"/>
            <a:chOff x="7116390" y="4326223"/>
            <a:chExt cx="2226838" cy="2226838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915A0A2-AA18-476E-B51F-7B7557D3197A}"/>
                </a:ext>
              </a:extLst>
            </p:cNvPr>
            <p:cNvSpPr/>
            <p:nvPr/>
          </p:nvSpPr>
          <p:spPr>
            <a:xfrm>
              <a:off x="7116390" y="4326223"/>
              <a:ext cx="2226838" cy="2226838"/>
            </a:xfrm>
            <a:prstGeom prst="ellipse">
              <a:avLst/>
            </a:prstGeom>
            <a:solidFill>
              <a:srgbClr val="E6878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0A9905-5758-467C-B657-D43C67EC49FA}"/>
                </a:ext>
              </a:extLst>
            </p:cNvPr>
            <p:cNvSpPr/>
            <p:nvPr/>
          </p:nvSpPr>
          <p:spPr>
            <a:xfrm>
              <a:off x="7584541" y="5254976"/>
              <a:ext cx="12905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스크래처</a:t>
              </a:r>
              <a:endPara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D9590C4-DF7B-461D-8E35-E29BF7859C2A}"/>
              </a:ext>
            </a:extLst>
          </p:cNvPr>
          <p:cNvGrpSpPr/>
          <p:nvPr/>
        </p:nvGrpSpPr>
        <p:grpSpPr>
          <a:xfrm>
            <a:off x="9016534" y="2547183"/>
            <a:ext cx="2240102" cy="2240102"/>
            <a:chOff x="2830061" y="4165663"/>
            <a:chExt cx="2003196" cy="20031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93938A-09CE-435E-9BC3-54356D9B34B5}"/>
                </a:ext>
              </a:extLst>
            </p:cNvPr>
            <p:cNvSpPr/>
            <p:nvPr/>
          </p:nvSpPr>
          <p:spPr>
            <a:xfrm>
              <a:off x="3511087" y="4982595"/>
              <a:ext cx="672586" cy="3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68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장난감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6AE42EF-FD3B-43D1-85E1-AEA9C1B4149C}"/>
                </a:ext>
              </a:extLst>
            </p:cNvPr>
            <p:cNvSpPr/>
            <p:nvPr/>
          </p:nvSpPr>
          <p:spPr>
            <a:xfrm>
              <a:off x="2830061" y="4165663"/>
              <a:ext cx="2003196" cy="2003196"/>
            </a:xfrm>
            <a:prstGeom prst="ellipse">
              <a:avLst/>
            </a:prstGeom>
            <a:noFill/>
            <a:ln w="19050">
              <a:solidFill>
                <a:srgbClr val="E687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5F20E61-FA73-4647-AED4-5AB49CFA6107}"/>
              </a:ext>
            </a:extLst>
          </p:cNvPr>
          <p:cNvGrpSpPr/>
          <p:nvPr/>
        </p:nvGrpSpPr>
        <p:grpSpPr>
          <a:xfrm>
            <a:off x="9016534" y="2547183"/>
            <a:ext cx="2240102" cy="2240102"/>
            <a:chOff x="2830061" y="4165664"/>
            <a:chExt cx="2003196" cy="200319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003110E-89F0-41AA-9EFF-D65BBADA35A7}"/>
                </a:ext>
              </a:extLst>
            </p:cNvPr>
            <p:cNvSpPr/>
            <p:nvPr/>
          </p:nvSpPr>
          <p:spPr>
            <a:xfrm>
              <a:off x="2830061" y="4165664"/>
              <a:ext cx="2003196" cy="2003196"/>
            </a:xfrm>
            <a:prstGeom prst="ellipse">
              <a:avLst/>
            </a:prstGeom>
            <a:solidFill>
              <a:srgbClr val="E6878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4DD4242-7221-46E4-98EE-F2651101B3F7}"/>
                </a:ext>
              </a:extLst>
            </p:cNvPr>
            <p:cNvSpPr/>
            <p:nvPr/>
          </p:nvSpPr>
          <p:spPr>
            <a:xfrm>
              <a:off x="3511087" y="4982595"/>
              <a:ext cx="672586" cy="3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장난감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5C99A25-2E92-4421-8EBF-C09C21C9DED9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AB51B79-B641-42C8-958B-E249E5312CA0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A6CC646-6739-455E-8F0C-4A9EA0FE0B56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미유박스란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?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57B3D93-AF84-4211-A704-69217297BBC5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41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실내, 테이블, 벽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617807E6-6E63-469A-A1A6-0A6DC98D1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4725642" y="2396324"/>
            <a:ext cx="2740716" cy="2740716"/>
          </a:xfrm>
          <a:prstGeom prst="ellipse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588AD3F-3E24-452E-842B-2F0CF139666E}"/>
              </a:ext>
            </a:extLst>
          </p:cNvPr>
          <p:cNvGrpSpPr/>
          <p:nvPr/>
        </p:nvGrpSpPr>
        <p:grpSpPr>
          <a:xfrm>
            <a:off x="8021425" y="6962089"/>
            <a:ext cx="1415564" cy="1501354"/>
            <a:chOff x="3962176" y="1994902"/>
            <a:chExt cx="1377267" cy="1460738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E86DE939-ABEE-4AE8-B85D-C3DA4398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2176" y="1994902"/>
              <a:ext cx="1377267" cy="1460738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B7F2372B-0926-4553-B1D8-854609935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800000">
              <a:off x="4123192" y="2716316"/>
              <a:ext cx="360262" cy="30879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C62026-8F88-4D02-B3B7-CB47C6FAC07A}"/>
              </a:ext>
            </a:extLst>
          </p:cNvPr>
          <p:cNvSpPr txBox="1"/>
          <p:nvPr/>
        </p:nvSpPr>
        <p:spPr>
          <a:xfrm>
            <a:off x="7376556" y="3898256"/>
            <a:ext cx="157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E6878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알레르기 </a:t>
            </a:r>
            <a:br>
              <a:rPr lang="en-US" altLang="ko-KR" sz="1400" dirty="0">
                <a:solidFill>
                  <a:srgbClr val="E6878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1400" dirty="0">
                <a:solidFill>
                  <a:srgbClr val="E6878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및 취향</a:t>
            </a:r>
            <a:r>
              <a:rPr lang="ko-KR" altLang="en-US" sz="1400" dirty="0">
                <a:solidFill>
                  <a:srgbClr val="E68789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반영 </a:t>
            </a:r>
            <a:endParaRPr lang="en-US" altLang="ko-KR" sz="1400" dirty="0">
              <a:solidFill>
                <a:srgbClr val="E68789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465270-BC23-4014-9733-290AACC88D4A}"/>
              </a:ext>
            </a:extLst>
          </p:cNvPr>
          <p:cNvGrpSpPr/>
          <p:nvPr/>
        </p:nvGrpSpPr>
        <p:grpSpPr>
          <a:xfrm>
            <a:off x="3808629" y="3692035"/>
            <a:ext cx="800429" cy="76673"/>
            <a:chOff x="3123826" y="2562426"/>
            <a:chExt cx="473206" cy="4532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5397F7C-10E7-4838-9910-CB50F9BB60D4}"/>
                </a:ext>
              </a:extLst>
            </p:cNvPr>
            <p:cNvCxnSpPr>
              <a:cxnSpLocks/>
            </p:cNvCxnSpPr>
            <p:nvPr/>
          </p:nvCxnSpPr>
          <p:spPr>
            <a:xfrm>
              <a:off x="3123826" y="2607754"/>
              <a:ext cx="473206" cy="0"/>
            </a:xfrm>
            <a:prstGeom prst="line">
              <a:avLst/>
            </a:prstGeom>
            <a:ln w="19050">
              <a:solidFill>
                <a:srgbClr val="E687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3177A32-0F2F-44AE-AA8C-3BBD603A2817}"/>
                </a:ext>
              </a:extLst>
            </p:cNvPr>
            <p:cNvCxnSpPr>
              <a:cxnSpLocks/>
            </p:cNvCxnSpPr>
            <p:nvPr/>
          </p:nvCxnSpPr>
          <p:spPr>
            <a:xfrm>
              <a:off x="3506375" y="2562426"/>
              <a:ext cx="90657" cy="45328"/>
            </a:xfrm>
            <a:prstGeom prst="line">
              <a:avLst/>
            </a:prstGeom>
            <a:ln w="19050">
              <a:solidFill>
                <a:srgbClr val="E687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8E93D0-49E3-4558-8602-95AB9AAA1551}"/>
              </a:ext>
            </a:extLst>
          </p:cNvPr>
          <p:cNvSpPr/>
          <p:nvPr/>
        </p:nvSpPr>
        <p:spPr>
          <a:xfrm>
            <a:off x="4170575" y="5267769"/>
            <a:ext cx="3850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C4E5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정기박스 </a:t>
            </a:r>
            <a:r>
              <a:rPr lang="en-US" altLang="ko-KR" sz="1400" dirty="0">
                <a:solidFill>
                  <a:srgbClr val="4C4E5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400" dirty="0">
                <a:solidFill>
                  <a:srgbClr val="4C4E5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생일박스 </a:t>
            </a:r>
            <a:r>
              <a:rPr lang="en-US" altLang="ko-KR" sz="1400" dirty="0">
                <a:solidFill>
                  <a:srgbClr val="4C4E5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400" dirty="0">
                <a:solidFill>
                  <a:srgbClr val="4C4E5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초보자 박스 </a:t>
            </a: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6A5278A6-02E5-4ED8-A541-4CE19F321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2331" y="6962089"/>
            <a:ext cx="1086088" cy="122100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3154C3E-4928-43DE-B380-E921DEE1C371}"/>
              </a:ext>
            </a:extLst>
          </p:cNvPr>
          <p:cNvSpPr/>
          <p:nvPr/>
        </p:nvSpPr>
        <p:spPr>
          <a:xfrm>
            <a:off x="868135" y="5191715"/>
            <a:ext cx="2873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반려묘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 입력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 상품 구성 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3182F7-C448-4E66-829C-6315FBAC8AB3}"/>
              </a:ext>
            </a:extLst>
          </p:cNvPr>
          <p:cNvSpPr/>
          <p:nvPr/>
        </p:nvSpPr>
        <p:spPr>
          <a:xfrm>
            <a:off x="943575" y="2407210"/>
            <a:ext cx="2722950" cy="2722950"/>
          </a:xfrm>
          <a:prstGeom prst="ellipse">
            <a:avLst/>
          </a:prstGeom>
          <a:noFill/>
          <a:ln w="19050">
            <a:solidFill>
              <a:srgbClr val="E68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4FFC24-B579-414C-B713-5B1F885A2F69}"/>
              </a:ext>
            </a:extLst>
          </p:cNvPr>
          <p:cNvSpPr/>
          <p:nvPr/>
        </p:nvSpPr>
        <p:spPr>
          <a:xfrm>
            <a:off x="885904" y="3183909"/>
            <a:ext cx="2873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WEB</a:t>
            </a:r>
          </a:p>
          <a:p>
            <a:pPr algn="ctr"/>
            <a:endParaRPr lang="en-US" altLang="ko-KR" sz="24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APP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0A54357-D4F6-4B5C-B5C8-3F5D03E4ECE8}"/>
              </a:ext>
            </a:extLst>
          </p:cNvPr>
          <p:cNvCxnSpPr/>
          <p:nvPr/>
        </p:nvCxnSpPr>
        <p:spPr>
          <a:xfrm>
            <a:off x="1284593" y="3768684"/>
            <a:ext cx="2076450" cy="0"/>
          </a:xfrm>
          <a:prstGeom prst="line">
            <a:avLst/>
          </a:prstGeom>
          <a:ln w="1270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949055E-0FEC-4873-B100-2BB4D8B8E186}"/>
              </a:ext>
            </a:extLst>
          </p:cNvPr>
          <p:cNvGrpSpPr/>
          <p:nvPr/>
        </p:nvGrpSpPr>
        <p:grpSpPr>
          <a:xfrm>
            <a:off x="7631223" y="3692035"/>
            <a:ext cx="964491" cy="153346"/>
            <a:chOff x="7760630" y="3792518"/>
            <a:chExt cx="964491" cy="153346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6DC6C12-2BA1-4F18-A146-0DB41E251DE6}"/>
                </a:ext>
              </a:extLst>
            </p:cNvPr>
            <p:cNvGrpSpPr/>
            <p:nvPr/>
          </p:nvGrpSpPr>
          <p:grpSpPr>
            <a:xfrm>
              <a:off x="7763253" y="3792518"/>
              <a:ext cx="961868" cy="76673"/>
              <a:chOff x="3028385" y="2562426"/>
              <a:chExt cx="568647" cy="4532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8D12F5F-F878-4FB2-B86D-9780568F7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8385" y="2607754"/>
                <a:ext cx="568647" cy="0"/>
              </a:xfrm>
              <a:prstGeom prst="line">
                <a:avLst/>
              </a:prstGeom>
              <a:ln w="1905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69B37DF-8757-42D9-9692-EC52B2E3C3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6375" y="2562426"/>
                <a:ext cx="90657" cy="45328"/>
              </a:xfrm>
              <a:prstGeom prst="line">
                <a:avLst/>
              </a:prstGeom>
              <a:ln w="19050">
                <a:solidFill>
                  <a:srgbClr val="E687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AAA62A-CB7E-44D0-8C0C-54508C322F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60630" y="3869191"/>
              <a:ext cx="153347" cy="76673"/>
            </a:xfrm>
            <a:prstGeom prst="line">
              <a:avLst/>
            </a:prstGeom>
            <a:ln w="19050">
              <a:solidFill>
                <a:srgbClr val="E687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4CFC145F-F005-45B1-A9D0-CA75387DDDE5}"/>
              </a:ext>
            </a:extLst>
          </p:cNvPr>
          <p:cNvSpPr/>
          <p:nvPr/>
        </p:nvSpPr>
        <p:spPr>
          <a:xfrm>
            <a:off x="4734525" y="2407210"/>
            <a:ext cx="2722950" cy="2722950"/>
          </a:xfrm>
          <a:prstGeom prst="ellipse">
            <a:avLst/>
          </a:prstGeom>
          <a:noFill/>
          <a:ln w="19050">
            <a:solidFill>
              <a:srgbClr val="E68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EB4D2CD-9108-4301-BB29-755E0E8B0BE5}"/>
              </a:ext>
            </a:extLst>
          </p:cNvPr>
          <p:cNvSpPr/>
          <p:nvPr/>
        </p:nvSpPr>
        <p:spPr>
          <a:xfrm>
            <a:off x="8733733" y="2407210"/>
            <a:ext cx="2722950" cy="2722950"/>
          </a:xfrm>
          <a:prstGeom prst="ellipse">
            <a:avLst/>
          </a:prstGeom>
          <a:noFill/>
          <a:ln w="19050">
            <a:solidFill>
              <a:srgbClr val="E68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F213373-D44A-45EB-B89B-BCF5D8CF67FA}"/>
              </a:ext>
            </a:extLst>
          </p:cNvPr>
          <p:cNvSpPr/>
          <p:nvPr/>
        </p:nvSpPr>
        <p:spPr>
          <a:xfrm>
            <a:off x="8653280" y="3193957"/>
            <a:ext cx="2873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고양이</a:t>
            </a:r>
            <a:r>
              <a:rPr lang="en-US" altLang="ko-KR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</a:p>
          <a:p>
            <a:pPr algn="ctr"/>
            <a:endParaRPr lang="en-US" altLang="ko-KR" sz="24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E6878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주인</a:t>
            </a:r>
            <a:endParaRPr lang="en-US" altLang="ko-KR" sz="2400" dirty="0">
              <a:solidFill>
                <a:srgbClr val="E6878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2D7993-FECD-4746-9627-E11474239FA1}"/>
              </a:ext>
            </a:extLst>
          </p:cNvPr>
          <p:cNvCxnSpPr/>
          <p:nvPr/>
        </p:nvCxnSpPr>
        <p:spPr>
          <a:xfrm>
            <a:off x="9051969" y="3768684"/>
            <a:ext cx="2076450" cy="0"/>
          </a:xfrm>
          <a:prstGeom prst="line">
            <a:avLst/>
          </a:prstGeom>
          <a:ln w="12700">
            <a:solidFill>
              <a:srgbClr val="E68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97C8424-C37B-476D-93FD-30D14FB68CC0}"/>
              </a:ext>
            </a:extLst>
          </p:cNvPr>
          <p:cNvGrpSpPr/>
          <p:nvPr/>
        </p:nvGrpSpPr>
        <p:grpSpPr>
          <a:xfrm>
            <a:off x="0" y="0"/>
            <a:ext cx="12192000" cy="1105294"/>
            <a:chOff x="0" y="0"/>
            <a:chExt cx="12192000" cy="1105294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90ECEF2-42CB-4A3B-AEB5-D7B4D2569BEF}"/>
                </a:ext>
              </a:extLst>
            </p:cNvPr>
            <p:cNvSpPr/>
            <p:nvPr/>
          </p:nvSpPr>
          <p:spPr>
            <a:xfrm>
              <a:off x="0" y="0"/>
              <a:ext cx="12192000" cy="1105294"/>
            </a:xfrm>
            <a:prstGeom prst="rect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BF49AC4-BD14-46C6-A03A-2515041EFB02}"/>
                </a:ext>
              </a:extLst>
            </p:cNvPr>
            <p:cNvGrpSpPr/>
            <p:nvPr/>
          </p:nvGrpSpPr>
          <p:grpSpPr>
            <a:xfrm>
              <a:off x="350721" y="251908"/>
              <a:ext cx="3010322" cy="619908"/>
              <a:chOff x="350721" y="211716"/>
              <a:chExt cx="3010322" cy="619908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A1B4BE9F-9A30-45D4-AB3C-F0F54CC9BF96}"/>
                  </a:ext>
                </a:extLst>
              </p:cNvPr>
              <p:cNvSpPr/>
              <p:nvPr/>
            </p:nvSpPr>
            <p:spPr>
              <a:xfrm>
                <a:off x="487214" y="211716"/>
                <a:ext cx="287382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Meow Box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FF4CFEE-0430-48C7-9539-307FDAA1AB7F}"/>
                  </a:ext>
                </a:extLst>
              </p:cNvPr>
              <p:cNvSpPr/>
              <p:nvPr/>
            </p:nvSpPr>
            <p:spPr>
              <a:xfrm>
                <a:off x="487214" y="493070"/>
                <a:ext cx="287382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미유박스란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?</a:t>
                </a: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63BAEE78-B9F1-4126-A098-876779B0E980}"/>
                  </a:ext>
                </a:extLst>
              </p:cNvPr>
              <p:cNvSpPr/>
              <p:nvPr/>
            </p:nvSpPr>
            <p:spPr>
              <a:xfrm rot="10800000" flipV="1">
                <a:off x="350721" y="313419"/>
                <a:ext cx="105378" cy="1053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aseline="-25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E45E77EB-E081-400C-B8BF-800F9A248BD7}"/>
              </a:ext>
            </a:extLst>
          </p:cNvPr>
          <p:cNvSpPr/>
          <p:nvPr/>
        </p:nvSpPr>
        <p:spPr>
          <a:xfrm>
            <a:off x="4740146" y="2407210"/>
            <a:ext cx="2722950" cy="2722950"/>
          </a:xfrm>
          <a:prstGeom prst="ellipse">
            <a:avLst/>
          </a:prstGeom>
          <a:solidFill>
            <a:srgbClr val="E68789">
              <a:alpha val="77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7718E-28DE-4EEC-B5DE-5CB8D7C9B507}"/>
              </a:ext>
            </a:extLst>
          </p:cNvPr>
          <p:cNvSpPr txBox="1"/>
          <p:nvPr/>
        </p:nvSpPr>
        <p:spPr>
          <a:xfrm>
            <a:off x="4666624" y="3326896"/>
            <a:ext cx="2833436" cy="88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월별 </a:t>
            </a: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b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담긴 박스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31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F54453-CE02-40C6-8A0A-43DA6F6214F5}"/>
              </a:ext>
            </a:extLst>
          </p:cNvPr>
          <p:cNvSpPr/>
          <p:nvPr/>
        </p:nvSpPr>
        <p:spPr>
          <a:xfrm>
            <a:off x="0" y="4953836"/>
            <a:ext cx="12192000" cy="1904163"/>
          </a:xfrm>
          <a:prstGeom prst="rect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CAEA8977-2F56-4731-8BBB-E5A3BCD265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092" b="7710"/>
          <a:stretch/>
        </p:blipFill>
        <p:spPr>
          <a:xfrm>
            <a:off x="4565952" y="2477544"/>
            <a:ext cx="3761954" cy="6622076"/>
          </a:xfrm>
          <a:prstGeom prst="rect">
            <a:avLst/>
          </a:prstGeom>
        </p:spPr>
      </p:pic>
      <p:pic>
        <p:nvPicPr>
          <p:cNvPr id="58" name="그림 57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3AB39687-718A-4936-8FDD-E17A302850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092" b="7710"/>
          <a:stretch/>
        </p:blipFill>
        <p:spPr>
          <a:xfrm>
            <a:off x="8327906" y="2477544"/>
            <a:ext cx="3761954" cy="6622076"/>
          </a:xfrm>
          <a:prstGeom prst="rect">
            <a:avLst/>
          </a:prstGeom>
        </p:spPr>
      </p:pic>
      <p:pic>
        <p:nvPicPr>
          <p:cNvPr id="39" name="그림 38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1EB4DE60-4084-470A-A30C-A3182520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092" b="7710"/>
          <a:stretch/>
        </p:blipFill>
        <p:spPr>
          <a:xfrm>
            <a:off x="804989" y="2477544"/>
            <a:ext cx="3761954" cy="6622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D5B15-F70E-48D7-A528-16F2B9E33928}"/>
              </a:ext>
            </a:extLst>
          </p:cNvPr>
          <p:cNvSpPr txBox="1"/>
          <p:nvPr/>
        </p:nvSpPr>
        <p:spPr>
          <a:xfrm>
            <a:off x="1717843" y="2377418"/>
            <a:ext cx="130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메인화면</a:t>
            </a:r>
            <a:r>
              <a:rPr lang="ko-KR" altLang="en-US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en-US" altLang="ko-KR" sz="1400" dirty="0">
              <a:solidFill>
                <a:srgbClr val="E68789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6448D-EB1B-49F5-A4E0-B28327D76F37}"/>
              </a:ext>
            </a:extLst>
          </p:cNvPr>
          <p:cNvSpPr txBox="1"/>
          <p:nvPr/>
        </p:nvSpPr>
        <p:spPr>
          <a:xfrm>
            <a:off x="5490274" y="2379989"/>
            <a:ext cx="130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상세보기</a:t>
            </a:r>
            <a:r>
              <a: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(</a:t>
            </a:r>
            <a:r>
              <a:rPr lang="ko-KR" altLang="en-US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제품</a:t>
            </a:r>
            <a:r>
              <a:rPr lang="en-US" altLang="ko-KR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</a:t>
            </a:r>
            <a:r>
              <a:rPr lang="ko-KR" altLang="en-US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en-US" altLang="ko-KR" sz="1400" dirty="0">
              <a:solidFill>
                <a:srgbClr val="E68789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B1E09-B7C3-4D1C-AA37-6D4593E53475}"/>
              </a:ext>
            </a:extLst>
          </p:cNvPr>
          <p:cNvSpPr txBox="1"/>
          <p:nvPr/>
        </p:nvSpPr>
        <p:spPr>
          <a:xfrm>
            <a:off x="8893384" y="2375707"/>
            <a:ext cx="1866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E68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후기</a:t>
            </a:r>
            <a:endParaRPr lang="en-US" altLang="ko-KR" sz="1400" dirty="0">
              <a:solidFill>
                <a:srgbClr val="E68789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F50198E-11E5-43B0-9900-4578FDBA9173}"/>
              </a:ext>
            </a:extLst>
          </p:cNvPr>
          <p:cNvSpPr/>
          <p:nvPr/>
        </p:nvSpPr>
        <p:spPr>
          <a:xfrm>
            <a:off x="5947188" y="1990866"/>
            <a:ext cx="356850" cy="356850"/>
          </a:xfrm>
          <a:prstGeom prst="ellipse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1261974-41DB-44DC-9C3D-6D26ADFF1502}"/>
              </a:ext>
            </a:extLst>
          </p:cNvPr>
          <p:cNvSpPr/>
          <p:nvPr/>
        </p:nvSpPr>
        <p:spPr>
          <a:xfrm>
            <a:off x="2180730" y="1996530"/>
            <a:ext cx="356850" cy="356850"/>
          </a:xfrm>
          <a:prstGeom prst="ellipse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EB56D0D-5C16-416B-950B-1D7353BE180F}"/>
              </a:ext>
            </a:extLst>
          </p:cNvPr>
          <p:cNvSpPr/>
          <p:nvPr/>
        </p:nvSpPr>
        <p:spPr>
          <a:xfrm>
            <a:off x="9648073" y="1990866"/>
            <a:ext cx="356850" cy="356850"/>
          </a:xfrm>
          <a:prstGeom prst="ellipse">
            <a:avLst/>
          </a:prstGeom>
          <a:solidFill>
            <a:srgbClr val="E68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FC2CF9-70C8-41F5-A037-58CE8205D024}"/>
              </a:ext>
            </a:extLst>
          </p:cNvPr>
          <p:cNvSpPr txBox="1"/>
          <p:nvPr/>
        </p:nvSpPr>
        <p:spPr>
          <a:xfrm>
            <a:off x="1708318" y="2030464"/>
            <a:ext cx="1301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r>
              <a:rPr lang="ko-KR" altLang="en-US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3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611431-9C35-4AB6-ABB0-23D89FADCECB}"/>
              </a:ext>
            </a:extLst>
          </p:cNvPr>
          <p:cNvSpPr txBox="1"/>
          <p:nvPr/>
        </p:nvSpPr>
        <p:spPr>
          <a:xfrm>
            <a:off x="5474776" y="2030464"/>
            <a:ext cx="1301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r>
              <a:rPr lang="ko-KR" altLang="en-US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3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3D0474-8BAD-4BFF-8D71-0BAE1273DD83}"/>
              </a:ext>
            </a:extLst>
          </p:cNvPr>
          <p:cNvSpPr txBox="1"/>
          <p:nvPr/>
        </p:nvSpPr>
        <p:spPr>
          <a:xfrm>
            <a:off x="9175919" y="2030464"/>
            <a:ext cx="1301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  <a:r>
              <a:rPr lang="ko-KR" altLang="en-US" sz="1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3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35319AD-E8E8-4078-B1BC-9B7FB077915D}"/>
              </a:ext>
            </a:extLst>
          </p:cNvPr>
          <p:cNvGrpSpPr/>
          <p:nvPr/>
        </p:nvGrpSpPr>
        <p:grpSpPr>
          <a:xfrm>
            <a:off x="350721" y="251908"/>
            <a:ext cx="3010322" cy="619908"/>
            <a:chOff x="350721" y="211716"/>
            <a:chExt cx="3010322" cy="61990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2B14D01-75EA-44E6-8805-F84950E0EE10}"/>
                </a:ext>
              </a:extLst>
            </p:cNvPr>
            <p:cNvSpPr/>
            <p:nvPr/>
          </p:nvSpPr>
          <p:spPr>
            <a:xfrm>
              <a:off x="487214" y="211716"/>
              <a:ext cx="28738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Meow Box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4B8D260-75A2-40F6-A133-01F1D3E32347}"/>
                </a:ext>
              </a:extLst>
            </p:cNvPr>
            <p:cNvSpPr/>
            <p:nvPr/>
          </p:nvSpPr>
          <p:spPr>
            <a:xfrm>
              <a:off x="487214" y="493070"/>
              <a:ext cx="28738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상세기능 설명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: APP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C3E7956-2BF1-48CF-9E54-F4275824A8C5}"/>
                </a:ext>
              </a:extLst>
            </p:cNvPr>
            <p:cNvSpPr/>
            <p:nvPr/>
          </p:nvSpPr>
          <p:spPr>
            <a:xfrm rot="10800000" flipV="1">
              <a:off x="350721" y="313419"/>
              <a:ext cx="105378" cy="105378"/>
            </a:xfrm>
            <a:prstGeom prst="ellipse">
              <a:avLst/>
            </a:prstGeom>
            <a:solidFill>
              <a:srgbClr val="E68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2EECA09-4245-4923-8CC7-E971F3AB58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234"/>
          <a:stretch/>
        </p:blipFill>
        <p:spPr>
          <a:xfrm>
            <a:off x="1215388" y="3396342"/>
            <a:ext cx="2398358" cy="4267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37A459-220C-4361-8F85-A17AC5583F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203"/>
          <a:stretch/>
        </p:blipFill>
        <p:spPr>
          <a:xfrm>
            <a:off x="8723025" y="3385053"/>
            <a:ext cx="2418590" cy="4302344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0054AD-F7A3-4DEE-AB7A-0DB528BF53B6}"/>
              </a:ext>
            </a:extLst>
          </p:cNvPr>
          <p:cNvGrpSpPr/>
          <p:nvPr/>
        </p:nvGrpSpPr>
        <p:grpSpPr>
          <a:xfrm>
            <a:off x="4969722" y="3389558"/>
            <a:ext cx="2430405" cy="4302344"/>
            <a:chOff x="6298329" y="3361199"/>
            <a:chExt cx="2430405" cy="430234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64F2AD3-65ED-49BD-980D-8D5269532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504" r="126" b="78288"/>
            <a:stretch/>
          </p:blipFill>
          <p:spPr>
            <a:xfrm>
              <a:off x="6304038" y="3361199"/>
              <a:ext cx="2424696" cy="430234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5CC7DA4-BC07-4133-8424-7DCC058DD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7" r="126" b="98586"/>
            <a:stretch/>
          </p:blipFill>
          <p:spPr>
            <a:xfrm>
              <a:off x="6298329" y="3361199"/>
              <a:ext cx="2424696" cy="38671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8937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1320</Words>
  <Application>Microsoft Office PowerPoint</Application>
  <PresentationFormat>와이드스크린</PresentationFormat>
  <Paragraphs>302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나눔스퀘어 ExtraBold</vt:lpstr>
      <vt:lpstr>Arial</vt:lpstr>
      <vt:lpstr>-윤고딕310</vt:lpstr>
      <vt:lpstr>나눔스퀘어</vt:lpstr>
      <vt:lpstr>맑은 고딕</vt:lpstr>
      <vt:lpstr>나눔스퀘어 Bold</vt:lpstr>
      <vt:lpstr>-윤고딕350</vt:lpstr>
      <vt:lpstr>Wingdings</vt:lpstr>
      <vt:lpstr>-윤고딕330</vt:lpstr>
      <vt:lpstr>-윤고딕340</vt:lpstr>
      <vt:lpstr>-윤고딕320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펫피트</dc:creator>
  <cp:lastModifiedBy>HYS</cp:lastModifiedBy>
  <cp:revision>160</cp:revision>
  <dcterms:created xsi:type="dcterms:W3CDTF">2018-07-02T07:14:45Z</dcterms:created>
  <dcterms:modified xsi:type="dcterms:W3CDTF">2018-07-13T14:31:28Z</dcterms:modified>
</cp:coreProperties>
</file>